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3799" r:id="rId2"/>
  </p:sldMasterIdLst>
  <p:notesMasterIdLst>
    <p:notesMasterId r:id="rId13"/>
  </p:notesMasterIdLst>
  <p:handoutMasterIdLst>
    <p:handoutMasterId r:id="rId14"/>
  </p:handoutMasterIdLst>
  <p:sldIdLst>
    <p:sldId id="271" r:id="rId3"/>
    <p:sldId id="276" r:id="rId4"/>
    <p:sldId id="285" r:id="rId5"/>
    <p:sldId id="278" r:id="rId6"/>
    <p:sldId id="256" r:id="rId7"/>
    <p:sldId id="281" r:id="rId8"/>
    <p:sldId id="282" r:id="rId9"/>
    <p:sldId id="283" r:id="rId10"/>
    <p:sldId id="288" r:id="rId11"/>
    <p:sldId id="286" r:id="rId12"/>
  </p:sldIdLst>
  <p:sldSz cx="17881600" cy="100584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F58"/>
    <a:srgbClr val="0D0D0D"/>
    <a:srgbClr val="FDB515"/>
    <a:srgbClr val="E7E6E6"/>
    <a:srgbClr val="FFFFFF"/>
    <a:srgbClr val="003262"/>
    <a:srgbClr val="616161"/>
    <a:srgbClr val="6A6D6C"/>
    <a:srgbClr val="A8ACA8"/>
    <a:srgbClr val="D2D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47" autoAdjust="0"/>
  </p:normalViewPr>
  <p:slideViewPr>
    <p:cSldViewPr snapToGrid="0">
      <p:cViewPr>
        <p:scale>
          <a:sx n="53" d="100"/>
          <a:sy n="53" d="100"/>
        </p:scale>
        <p:origin x="826" y="101"/>
      </p:cViewPr>
      <p:guideLst/>
    </p:cSldViewPr>
  </p:slideViewPr>
  <p:notesTextViewPr>
    <p:cViewPr>
      <p:scale>
        <a:sx n="1" d="1"/>
        <a:sy n="1" d="1"/>
      </p:scale>
      <p:origin x="0" y="0"/>
    </p:cViewPr>
  </p:notesTextViewPr>
  <p:notesViewPr>
    <p:cSldViewPr snapToGrid="0">
      <p:cViewPr varScale="1">
        <p:scale>
          <a:sx n="61" d="100"/>
          <a:sy n="61"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7A8F5-65AA-083D-B8AB-E29F5F08E370}"/>
              </a:ext>
            </a:extLst>
          </p:cNvPr>
          <p:cNvSpPr>
            <a:spLocks noGrp="1"/>
          </p:cNvSpPr>
          <p:nvPr>
            <p:ph type="hdr" sz="quarter"/>
          </p:nvPr>
        </p:nvSpPr>
        <p:spPr>
          <a:xfrm>
            <a:off x="0" y="0"/>
            <a:ext cx="3078163" cy="4524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E16AA0-3B21-2E1C-CFCF-C6DF7463641E}"/>
              </a:ext>
            </a:extLst>
          </p:cNvPr>
          <p:cNvSpPr>
            <a:spLocks noGrp="1"/>
          </p:cNvSpPr>
          <p:nvPr>
            <p:ph type="dt" sz="quarter" idx="1"/>
          </p:nvPr>
        </p:nvSpPr>
        <p:spPr>
          <a:xfrm>
            <a:off x="4022725" y="0"/>
            <a:ext cx="3078163" cy="452438"/>
          </a:xfrm>
          <a:prstGeom prst="rect">
            <a:avLst/>
          </a:prstGeom>
        </p:spPr>
        <p:txBody>
          <a:bodyPr vert="horz" lIns="91440" tIns="45720" rIns="91440" bIns="45720" rtlCol="0"/>
          <a:lstStyle>
            <a:lvl1pPr algn="r">
              <a:defRPr sz="1200"/>
            </a:lvl1pPr>
          </a:lstStyle>
          <a:p>
            <a:fld id="{FC15557D-443E-47EC-8E0C-EFB0EC170FDA}" type="datetimeFigureOut">
              <a:rPr lang="en-US" smtClean="0"/>
              <a:t>3/2/2026</a:t>
            </a:fld>
            <a:endParaRPr lang="en-US"/>
          </a:p>
        </p:txBody>
      </p:sp>
      <p:sp>
        <p:nvSpPr>
          <p:cNvPr id="4" name="Footer Placeholder 3">
            <a:extLst>
              <a:ext uri="{FF2B5EF4-FFF2-40B4-BE49-F238E27FC236}">
                <a16:creationId xmlns:a16="http://schemas.microsoft.com/office/drawing/2014/main" id="{5F94DC6E-EF89-A79E-411D-9E7CA2ED497B}"/>
              </a:ext>
            </a:extLst>
          </p:cNvPr>
          <p:cNvSpPr>
            <a:spLocks noGrp="1"/>
          </p:cNvSpPr>
          <p:nvPr>
            <p:ph type="ftr" sz="quarter" idx="2"/>
          </p:nvPr>
        </p:nvSpPr>
        <p:spPr>
          <a:xfrm>
            <a:off x="0" y="8585200"/>
            <a:ext cx="3078163" cy="4524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AF914B-C966-5414-9A60-E2C6FCCDD94C}"/>
              </a:ext>
            </a:extLst>
          </p:cNvPr>
          <p:cNvSpPr>
            <a:spLocks noGrp="1"/>
          </p:cNvSpPr>
          <p:nvPr>
            <p:ph type="sldNum" sz="quarter" idx="3"/>
          </p:nvPr>
        </p:nvSpPr>
        <p:spPr>
          <a:xfrm>
            <a:off x="4022725" y="8585200"/>
            <a:ext cx="3078163" cy="452438"/>
          </a:xfrm>
          <a:prstGeom prst="rect">
            <a:avLst/>
          </a:prstGeom>
        </p:spPr>
        <p:txBody>
          <a:bodyPr vert="horz" lIns="91440" tIns="45720" rIns="91440" bIns="45720" rtlCol="0" anchor="b"/>
          <a:lstStyle>
            <a:lvl1pPr algn="r">
              <a:defRPr sz="1200"/>
            </a:lvl1pPr>
          </a:lstStyle>
          <a:p>
            <a:fld id="{A842C826-DE81-4388-8C53-EE3485A60451}" type="slidenum">
              <a:rPr lang="en-US" smtClean="0"/>
              <a:t>‹#›</a:t>
            </a:fld>
            <a:endParaRPr lang="en-US"/>
          </a:p>
        </p:txBody>
      </p:sp>
    </p:spTree>
    <p:extLst>
      <p:ext uri="{BB962C8B-B14F-4D97-AF65-F5344CB8AC3E}">
        <p14:creationId xmlns:p14="http://schemas.microsoft.com/office/powerpoint/2010/main" val="1729814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524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52438"/>
          </a:xfrm>
          <a:prstGeom prst="rect">
            <a:avLst/>
          </a:prstGeom>
        </p:spPr>
        <p:txBody>
          <a:bodyPr vert="horz" lIns="91440" tIns="45720" rIns="91440" bIns="45720" rtlCol="0"/>
          <a:lstStyle>
            <a:lvl1pPr algn="r">
              <a:defRPr sz="1200"/>
            </a:lvl1pPr>
          </a:lstStyle>
          <a:p>
            <a:fld id="{96EE813D-1B12-46E4-A596-B8C404C46FCC}" type="datetimeFigureOut">
              <a:rPr lang="en-US" smtClean="0"/>
              <a:t>3/2/2026</a:t>
            </a:fld>
            <a:endParaRPr lang="en-US"/>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349750"/>
            <a:ext cx="5683250" cy="35575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5200"/>
            <a:ext cx="3078163" cy="4524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585200"/>
            <a:ext cx="3078163" cy="452438"/>
          </a:xfrm>
          <a:prstGeom prst="rect">
            <a:avLst/>
          </a:prstGeom>
        </p:spPr>
        <p:txBody>
          <a:bodyPr vert="horz" lIns="91440" tIns="45720" rIns="91440" bIns="45720" rtlCol="0" anchor="b"/>
          <a:lstStyle>
            <a:lvl1pPr algn="r">
              <a:defRPr sz="1200"/>
            </a:lvl1pPr>
          </a:lstStyle>
          <a:p>
            <a:fld id="{60EE26E2-7AA0-4A11-A3D1-22DE8DCF8A5E}" type="slidenum">
              <a:rPr lang="en-US" smtClean="0"/>
              <a:t>‹#›</a:t>
            </a:fld>
            <a:endParaRPr lang="en-US"/>
          </a:p>
        </p:txBody>
      </p:sp>
    </p:spTree>
    <p:extLst>
      <p:ext uri="{BB962C8B-B14F-4D97-AF65-F5344CB8AC3E}">
        <p14:creationId xmlns:p14="http://schemas.microsoft.com/office/powerpoint/2010/main" val="57894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E26E2-7AA0-4A11-A3D1-22DE8DCF8A5E}" type="slidenum">
              <a:rPr lang="en-US" smtClean="0"/>
              <a:t>2</a:t>
            </a:fld>
            <a:endParaRPr lang="en-US"/>
          </a:p>
        </p:txBody>
      </p:sp>
    </p:spTree>
    <p:extLst>
      <p:ext uri="{BB962C8B-B14F-4D97-AF65-F5344CB8AC3E}">
        <p14:creationId xmlns:p14="http://schemas.microsoft.com/office/powerpoint/2010/main" val="1710135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820BD-3365-573B-D1BF-5189BDF98917}"/>
              </a:ext>
            </a:extLst>
          </p:cNvPr>
          <p:cNvSpPr>
            <a:spLocks noGrp="1"/>
          </p:cNvSpPr>
          <p:nvPr>
            <p:ph type="ctrTitle"/>
          </p:nvPr>
        </p:nvSpPr>
        <p:spPr>
          <a:xfrm>
            <a:off x="2235200" y="1646133"/>
            <a:ext cx="13411200" cy="3501813"/>
          </a:xfrm>
        </p:spPr>
        <p:txBody>
          <a:bodyPr anchor="b"/>
          <a:lstStyle>
            <a:lvl1pPr algn="ctr">
              <a:defRPr sz="8800"/>
            </a:lvl1pPr>
          </a:lstStyle>
          <a:p>
            <a:r>
              <a:rPr lang="en-US"/>
              <a:t>Click to edit Master title style</a:t>
            </a:r>
          </a:p>
        </p:txBody>
      </p:sp>
      <p:sp>
        <p:nvSpPr>
          <p:cNvPr id="3" name="Subtitle 2">
            <a:extLst>
              <a:ext uri="{FF2B5EF4-FFF2-40B4-BE49-F238E27FC236}">
                <a16:creationId xmlns:a16="http://schemas.microsoft.com/office/drawing/2014/main" id="{0B093724-B558-32B9-4030-73A05D0C0039}"/>
              </a:ext>
            </a:extLst>
          </p:cNvPr>
          <p:cNvSpPr>
            <a:spLocks noGrp="1"/>
          </p:cNvSpPr>
          <p:nvPr>
            <p:ph type="subTitle" idx="1"/>
          </p:nvPr>
        </p:nvSpPr>
        <p:spPr>
          <a:xfrm>
            <a:off x="2235200" y="5282989"/>
            <a:ext cx="134112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p>
        </p:txBody>
      </p:sp>
      <p:sp>
        <p:nvSpPr>
          <p:cNvPr id="4" name="Date Placeholder 3">
            <a:extLst>
              <a:ext uri="{FF2B5EF4-FFF2-40B4-BE49-F238E27FC236}">
                <a16:creationId xmlns:a16="http://schemas.microsoft.com/office/drawing/2014/main" id="{E4B92C00-AE65-1DC4-6DD6-BCEBF5DC3961}"/>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5" name="Footer Placeholder 4">
            <a:extLst>
              <a:ext uri="{FF2B5EF4-FFF2-40B4-BE49-F238E27FC236}">
                <a16:creationId xmlns:a16="http://schemas.microsoft.com/office/drawing/2014/main" id="{FC7F34E6-88F2-2D6D-8ACD-1D77F76786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1ACBBC-8242-9761-5B3E-A1F63C7717DD}"/>
              </a:ext>
            </a:extLst>
          </p:cNvPr>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483D56D9-EA2C-D005-39AE-B50A60587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26683" y="230883"/>
            <a:ext cx="4435722" cy="800169"/>
          </a:xfrm>
          <a:prstGeom prst="rect">
            <a:avLst/>
          </a:prstGeom>
        </p:spPr>
      </p:pic>
      <p:cxnSp>
        <p:nvCxnSpPr>
          <p:cNvPr id="8" name="Straight Connector 7">
            <a:extLst>
              <a:ext uri="{FF2B5EF4-FFF2-40B4-BE49-F238E27FC236}">
                <a16:creationId xmlns:a16="http://schemas.microsoft.com/office/drawing/2014/main" id="{4CDF4ACE-6125-5356-AB4C-912A9303852A}"/>
              </a:ext>
            </a:extLst>
          </p:cNvPr>
          <p:cNvCxnSpPr>
            <a:cxnSpLocks/>
          </p:cNvCxnSpPr>
          <p:nvPr userDrawn="1"/>
        </p:nvCxnSpPr>
        <p:spPr>
          <a:xfrm>
            <a:off x="829635" y="4597758"/>
            <a:ext cx="46012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86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88D4-D76E-E795-EA51-B34D90DF31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99A809-DD65-9215-E43D-CA46A9A86C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B3D45-25F1-62BF-CA5B-E6708EA084C3}"/>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5" name="Footer Placeholder 4">
            <a:extLst>
              <a:ext uri="{FF2B5EF4-FFF2-40B4-BE49-F238E27FC236}">
                <a16:creationId xmlns:a16="http://schemas.microsoft.com/office/drawing/2014/main" id="{CDB100BE-33F8-CD8D-CE3F-0AA937EC87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DE17E7-F416-84F0-D619-696A088FF2F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889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D1223-0658-5DDC-39D2-5A7F4F4D675D}"/>
              </a:ext>
            </a:extLst>
          </p:cNvPr>
          <p:cNvSpPr>
            <a:spLocks noGrp="1"/>
          </p:cNvSpPr>
          <p:nvPr>
            <p:ph type="title" orient="vert"/>
          </p:nvPr>
        </p:nvSpPr>
        <p:spPr>
          <a:xfrm>
            <a:off x="12796520" y="535517"/>
            <a:ext cx="3855720"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E3F74B-9BBD-6DB8-DEF9-1AD6528D0BEC}"/>
              </a:ext>
            </a:extLst>
          </p:cNvPr>
          <p:cNvSpPr>
            <a:spLocks noGrp="1"/>
          </p:cNvSpPr>
          <p:nvPr>
            <p:ph type="body" orient="vert" idx="1"/>
          </p:nvPr>
        </p:nvSpPr>
        <p:spPr>
          <a:xfrm>
            <a:off x="1229360" y="535517"/>
            <a:ext cx="11343640"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D821B-A41E-ADAF-2D39-968F1FE1FA28}"/>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5" name="Footer Placeholder 4">
            <a:extLst>
              <a:ext uri="{FF2B5EF4-FFF2-40B4-BE49-F238E27FC236}">
                <a16:creationId xmlns:a16="http://schemas.microsoft.com/office/drawing/2014/main" id="{62E4EBE9-9242-5978-4417-D9D0BDAF2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B7F401-FAF4-DE08-DF5A-4FF8745F679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9132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375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BB66-6F53-E05F-3B9C-B14F0CDA48E9}"/>
              </a:ext>
            </a:extLst>
          </p:cNvPr>
          <p:cNvSpPr>
            <a:spLocks noGrp="1"/>
          </p:cNvSpPr>
          <p:nvPr>
            <p:ph type="ctrTitle"/>
          </p:nvPr>
        </p:nvSpPr>
        <p:spPr>
          <a:xfrm>
            <a:off x="2235200" y="1646133"/>
            <a:ext cx="13411200" cy="3501813"/>
          </a:xfrm>
        </p:spPr>
        <p:txBody>
          <a:bodyPr anchor="b"/>
          <a:lstStyle>
            <a:lvl1pPr algn="ctr">
              <a:defRPr sz="8800"/>
            </a:lvl1pPr>
          </a:lstStyle>
          <a:p>
            <a:r>
              <a:rPr lang="en-US"/>
              <a:t>Click to edit Master title style</a:t>
            </a:r>
          </a:p>
        </p:txBody>
      </p:sp>
      <p:sp>
        <p:nvSpPr>
          <p:cNvPr id="3" name="Subtitle 2">
            <a:extLst>
              <a:ext uri="{FF2B5EF4-FFF2-40B4-BE49-F238E27FC236}">
                <a16:creationId xmlns:a16="http://schemas.microsoft.com/office/drawing/2014/main" id="{27DD2C46-1180-9EDF-899A-60172B20D214}"/>
              </a:ext>
            </a:extLst>
          </p:cNvPr>
          <p:cNvSpPr>
            <a:spLocks noGrp="1"/>
          </p:cNvSpPr>
          <p:nvPr>
            <p:ph type="subTitle" idx="1"/>
          </p:nvPr>
        </p:nvSpPr>
        <p:spPr>
          <a:xfrm>
            <a:off x="2235200" y="5282989"/>
            <a:ext cx="13411200" cy="2428451"/>
          </a:xfrm>
        </p:spPr>
        <p:txBody>
          <a:bodyPr/>
          <a:lstStyle>
            <a:lvl1pPr marL="0" indent="0" algn="ctr">
              <a:buNone/>
              <a:defRPr sz="3520"/>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a:t>Click to edit Master subtitle style</a:t>
            </a:r>
          </a:p>
        </p:txBody>
      </p:sp>
      <p:sp>
        <p:nvSpPr>
          <p:cNvPr id="4" name="Date Placeholder 3">
            <a:extLst>
              <a:ext uri="{FF2B5EF4-FFF2-40B4-BE49-F238E27FC236}">
                <a16:creationId xmlns:a16="http://schemas.microsoft.com/office/drawing/2014/main" id="{94C25C4D-E59E-C3CA-9683-937EDD6A072B}"/>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5" name="Footer Placeholder 4">
            <a:extLst>
              <a:ext uri="{FF2B5EF4-FFF2-40B4-BE49-F238E27FC236}">
                <a16:creationId xmlns:a16="http://schemas.microsoft.com/office/drawing/2014/main" id="{0CDFA8A3-DE4F-6CF3-65E2-8A12B5CA2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DA73F-6311-16E6-2654-EA5C7CA211DD}"/>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128357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576E3-5404-B603-02F6-6D3775621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C78FE-3882-DE71-2EA7-2F192026D5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20FC2-B9B2-79FE-B02D-FDDB266AD547}"/>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5" name="Footer Placeholder 4">
            <a:extLst>
              <a:ext uri="{FF2B5EF4-FFF2-40B4-BE49-F238E27FC236}">
                <a16:creationId xmlns:a16="http://schemas.microsoft.com/office/drawing/2014/main" id="{84700E97-3E93-B9CA-8897-8CE63EBBD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600DC-F69E-B266-9F98-508A8AA6DDB8}"/>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4041049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DFD1-CA16-6108-52D9-0F15E95754F7}"/>
              </a:ext>
            </a:extLst>
          </p:cNvPr>
          <p:cNvSpPr>
            <a:spLocks noGrp="1"/>
          </p:cNvSpPr>
          <p:nvPr>
            <p:ph type="title"/>
          </p:nvPr>
        </p:nvSpPr>
        <p:spPr>
          <a:xfrm>
            <a:off x="1220047" y="2507617"/>
            <a:ext cx="15422880" cy="4184014"/>
          </a:xfrm>
        </p:spPr>
        <p:txBody>
          <a:bodyPr anchor="b"/>
          <a:lstStyle>
            <a:lvl1pPr>
              <a:defRPr sz="8800"/>
            </a:lvl1pPr>
          </a:lstStyle>
          <a:p>
            <a:r>
              <a:rPr lang="en-US"/>
              <a:t>Click to edit Master title style</a:t>
            </a:r>
          </a:p>
        </p:txBody>
      </p:sp>
      <p:sp>
        <p:nvSpPr>
          <p:cNvPr id="3" name="Text Placeholder 2">
            <a:extLst>
              <a:ext uri="{FF2B5EF4-FFF2-40B4-BE49-F238E27FC236}">
                <a16:creationId xmlns:a16="http://schemas.microsoft.com/office/drawing/2014/main" id="{916940B8-B739-1C24-33A8-9C9EA579875C}"/>
              </a:ext>
            </a:extLst>
          </p:cNvPr>
          <p:cNvSpPr>
            <a:spLocks noGrp="1"/>
          </p:cNvSpPr>
          <p:nvPr>
            <p:ph type="body" idx="1"/>
          </p:nvPr>
        </p:nvSpPr>
        <p:spPr>
          <a:xfrm>
            <a:off x="1220047" y="6731213"/>
            <a:ext cx="15422880" cy="2200274"/>
          </a:xfrm>
        </p:spPr>
        <p:txBody>
          <a:bodyPr/>
          <a:lstStyle>
            <a:lvl1pPr marL="0" indent="0">
              <a:buNone/>
              <a:defRPr sz="3520">
                <a:solidFill>
                  <a:schemeClr val="tx1">
                    <a:tint val="75000"/>
                  </a:schemeClr>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4C6E63-46C9-B76E-8335-964305D6B910}"/>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5" name="Footer Placeholder 4">
            <a:extLst>
              <a:ext uri="{FF2B5EF4-FFF2-40B4-BE49-F238E27FC236}">
                <a16:creationId xmlns:a16="http://schemas.microsoft.com/office/drawing/2014/main" id="{AFB1BF5B-DD2D-89BE-7A89-11793076B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46E5F-A82D-474C-655C-027AF7CA1B43}"/>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392281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6055-3C68-41CA-99F4-77ACEB780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BE689-B327-1379-9472-5399ACC2743C}"/>
              </a:ext>
            </a:extLst>
          </p:cNvPr>
          <p:cNvSpPr>
            <a:spLocks noGrp="1"/>
          </p:cNvSpPr>
          <p:nvPr>
            <p:ph sz="half" idx="1"/>
          </p:nvPr>
        </p:nvSpPr>
        <p:spPr>
          <a:xfrm>
            <a:off x="1229360" y="2677584"/>
            <a:ext cx="75996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2E734-4E1E-79B1-33C6-B7AA25F4F1A5}"/>
              </a:ext>
            </a:extLst>
          </p:cNvPr>
          <p:cNvSpPr>
            <a:spLocks noGrp="1"/>
          </p:cNvSpPr>
          <p:nvPr>
            <p:ph sz="half" idx="2"/>
          </p:nvPr>
        </p:nvSpPr>
        <p:spPr>
          <a:xfrm>
            <a:off x="9052560" y="2677584"/>
            <a:ext cx="75996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6F4C54-9738-12D8-B982-0E32FA785217}"/>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6" name="Footer Placeholder 5">
            <a:extLst>
              <a:ext uri="{FF2B5EF4-FFF2-40B4-BE49-F238E27FC236}">
                <a16:creationId xmlns:a16="http://schemas.microsoft.com/office/drawing/2014/main" id="{CB23256C-97A4-5492-D848-409A301D0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D036E-43A6-0DD9-0352-8872BFC925E2}"/>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376635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8F8C-EF86-5244-45F1-FEA659F1B011}"/>
              </a:ext>
            </a:extLst>
          </p:cNvPr>
          <p:cNvSpPr>
            <a:spLocks noGrp="1"/>
          </p:cNvSpPr>
          <p:nvPr>
            <p:ph type="title"/>
          </p:nvPr>
        </p:nvSpPr>
        <p:spPr>
          <a:xfrm>
            <a:off x="1231689" y="535517"/>
            <a:ext cx="1542288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D827DB-F6E9-4F1A-2BD0-FFC3039CD3B8}"/>
              </a:ext>
            </a:extLst>
          </p:cNvPr>
          <p:cNvSpPr>
            <a:spLocks noGrp="1"/>
          </p:cNvSpPr>
          <p:nvPr>
            <p:ph type="body" idx="1"/>
          </p:nvPr>
        </p:nvSpPr>
        <p:spPr>
          <a:xfrm>
            <a:off x="1231690" y="2465706"/>
            <a:ext cx="7564754"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a:extLst>
              <a:ext uri="{FF2B5EF4-FFF2-40B4-BE49-F238E27FC236}">
                <a16:creationId xmlns:a16="http://schemas.microsoft.com/office/drawing/2014/main" id="{780621E5-367F-B02C-9B7D-A3C73E580A85}"/>
              </a:ext>
            </a:extLst>
          </p:cNvPr>
          <p:cNvSpPr>
            <a:spLocks noGrp="1"/>
          </p:cNvSpPr>
          <p:nvPr>
            <p:ph sz="half" idx="2"/>
          </p:nvPr>
        </p:nvSpPr>
        <p:spPr>
          <a:xfrm>
            <a:off x="1231690" y="3674110"/>
            <a:ext cx="7564754"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E94402-27E4-41F6-819D-992D8C165A93}"/>
              </a:ext>
            </a:extLst>
          </p:cNvPr>
          <p:cNvSpPr>
            <a:spLocks noGrp="1"/>
          </p:cNvSpPr>
          <p:nvPr>
            <p:ph type="body" sz="quarter" idx="3"/>
          </p:nvPr>
        </p:nvSpPr>
        <p:spPr>
          <a:xfrm>
            <a:off x="9052560" y="2465706"/>
            <a:ext cx="7602009"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a:extLst>
              <a:ext uri="{FF2B5EF4-FFF2-40B4-BE49-F238E27FC236}">
                <a16:creationId xmlns:a16="http://schemas.microsoft.com/office/drawing/2014/main" id="{B4C4E4D0-07C0-05DD-FF4F-580ED7710DE0}"/>
              </a:ext>
            </a:extLst>
          </p:cNvPr>
          <p:cNvSpPr>
            <a:spLocks noGrp="1"/>
          </p:cNvSpPr>
          <p:nvPr>
            <p:ph sz="quarter" idx="4"/>
          </p:nvPr>
        </p:nvSpPr>
        <p:spPr>
          <a:xfrm>
            <a:off x="9052560" y="3674110"/>
            <a:ext cx="760200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9C16E7-A71A-5FEC-0366-47D363911808}"/>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8" name="Footer Placeholder 7">
            <a:extLst>
              <a:ext uri="{FF2B5EF4-FFF2-40B4-BE49-F238E27FC236}">
                <a16:creationId xmlns:a16="http://schemas.microsoft.com/office/drawing/2014/main" id="{4F9B465D-1206-6179-2D6E-5A04F089F1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8467D0-D0AA-A935-6F7D-FF1CFB164E67}"/>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454684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16B8-2A15-7EF3-4E1C-A2AD65DAE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4232A1-B251-159C-385C-601BE9029C00}"/>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4" name="Footer Placeholder 3">
            <a:extLst>
              <a:ext uri="{FF2B5EF4-FFF2-40B4-BE49-F238E27FC236}">
                <a16:creationId xmlns:a16="http://schemas.microsoft.com/office/drawing/2014/main" id="{EEC2BCA4-92BC-2E5B-7E80-01834B970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30537-8E19-0986-39D8-EAA44513A5D4}"/>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3601168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2500F-CCE6-D172-8E7F-5D3ACF29571D}"/>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3" name="Footer Placeholder 2">
            <a:extLst>
              <a:ext uri="{FF2B5EF4-FFF2-40B4-BE49-F238E27FC236}">
                <a16:creationId xmlns:a16="http://schemas.microsoft.com/office/drawing/2014/main" id="{4B53F566-CD06-FAAD-FA8B-E060552B3C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17E490-D295-595C-DF7A-DB8B270155B2}"/>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42133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DD82-40D7-FCA9-EF19-516615027C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EE33D-971F-0E1B-E48F-D927FF0614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B7493-00F8-63F4-CB66-EDFFECF97105}"/>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5" name="Footer Placeholder 4">
            <a:extLst>
              <a:ext uri="{FF2B5EF4-FFF2-40B4-BE49-F238E27FC236}">
                <a16:creationId xmlns:a16="http://schemas.microsoft.com/office/drawing/2014/main" id="{C03581F3-59C2-E653-0E72-38F3B530C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12DDFC-61A2-4669-F32B-B77431358D7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66640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B1AC-63BC-F9AC-B082-BF2FA8570721}"/>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p>
        </p:txBody>
      </p:sp>
      <p:sp>
        <p:nvSpPr>
          <p:cNvPr id="3" name="Content Placeholder 2">
            <a:extLst>
              <a:ext uri="{FF2B5EF4-FFF2-40B4-BE49-F238E27FC236}">
                <a16:creationId xmlns:a16="http://schemas.microsoft.com/office/drawing/2014/main" id="{9FB3474E-DBB8-F1E1-11CD-245A0F8D4C57}"/>
              </a:ext>
            </a:extLst>
          </p:cNvPr>
          <p:cNvSpPr>
            <a:spLocks noGrp="1"/>
          </p:cNvSpPr>
          <p:nvPr>
            <p:ph idx="1"/>
          </p:nvPr>
        </p:nvSpPr>
        <p:spPr>
          <a:xfrm>
            <a:off x="7602009" y="1448224"/>
            <a:ext cx="9052560"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8CC07-6542-8DC1-5A92-8A02B4BE665A}"/>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a:extLst>
              <a:ext uri="{FF2B5EF4-FFF2-40B4-BE49-F238E27FC236}">
                <a16:creationId xmlns:a16="http://schemas.microsoft.com/office/drawing/2014/main" id="{2DF3113D-E6C6-CF30-48C9-55E23B21503F}"/>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6" name="Footer Placeholder 5">
            <a:extLst>
              <a:ext uri="{FF2B5EF4-FFF2-40B4-BE49-F238E27FC236}">
                <a16:creationId xmlns:a16="http://schemas.microsoft.com/office/drawing/2014/main" id="{9D0F874F-71D0-24B6-3FA4-794B0A4D1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AFD43-3CE9-CABB-EF2C-3739BF506BC1}"/>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4170025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DBF5-4FE4-15D7-3ECC-0159734931F4}"/>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p>
        </p:txBody>
      </p:sp>
      <p:sp>
        <p:nvSpPr>
          <p:cNvPr id="3" name="Picture Placeholder 2">
            <a:extLst>
              <a:ext uri="{FF2B5EF4-FFF2-40B4-BE49-F238E27FC236}">
                <a16:creationId xmlns:a16="http://schemas.microsoft.com/office/drawing/2014/main" id="{53B8CE0F-C52D-7C9C-48AF-62701637FF94}"/>
              </a:ext>
            </a:extLst>
          </p:cNvPr>
          <p:cNvSpPr>
            <a:spLocks noGrp="1"/>
          </p:cNvSpPr>
          <p:nvPr>
            <p:ph type="pic" idx="1"/>
          </p:nvPr>
        </p:nvSpPr>
        <p:spPr>
          <a:xfrm>
            <a:off x="7602009" y="1448224"/>
            <a:ext cx="9052560" cy="7147983"/>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endParaRPr lang="en-US"/>
          </a:p>
        </p:txBody>
      </p:sp>
      <p:sp>
        <p:nvSpPr>
          <p:cNvPr id="4" name="Text Placeholder 3">
            <a:extLst>
              <a:ext uri="{FF2B5EF4-FFF2-40B4-BE49-F238E27FC236}">
                <a16:creationId xmlns:a16="http://schemas.microsoft.com/office/drawing/2014/main" id="{88328A27-F0AE-D377-8178-6031EEFA7B79}"/>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a:extLst>
              <a:ext uri="{FF2B5EF4-FFF2-40B4-BE49-F238E27FC236}">
                <a16:creationId xmlns:a16="http://schemas.microsoft.com/office/drawing/2014/main" id="{4B2FF6E2-CABC-4EC7-85FE-BFF64B8EB81A}"/>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6" name="Footer Placeholder 5">
            <a:extLst>
              <a:ext uri="{FF2B5EF4-FFF2-40B4-BE49-F238E27FC236}">
                <a16:creationId xmlns:a16="http://schemas.microsoft.com/office/drawing/2014/main" id="{3FC57885-A570-9967-2612-ED67D2AF3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0E5E7-36B7-AACB-6AB7-AA1A6696268C}"/>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2796438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5DAB-A291-16B3-B780-8C6445CAF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EE9FB2-5CE5-FF93-2A80-795193451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8FA1F-DD04-F8A6-7744-8B4B5F0D100D}"/>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5" name="Footer Placeholder 4">
            <a:extLst>
              <a:ext uri="{FF2B5EF4-FFF2-40B4-BE49-F238E27FC236}">
                <a16:creationId xmlns:a16="http://schemas.microsoft.com/office/drawing/2014/main" id="{D062E20D-FDCA-D09D-210D-2FCD38530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C5CF7-2952-FD54-54DC-30CC261AD967}"/>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61626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9B379C-514F-0427-827F-B9A12E27E1CD}"/>
              </a:ext>
            </a:extLst>
          </p:cNvPr>
          <p:cNvSpPr>
            <a:spLocks noGrp="1"/>
          </p:cNvSpPr>
          <p:nvPr>
            <p:ph type="title" orient="vert"/>
          </p:nvPr>
        </p:nvSpPr>
        <p:spPr>
          <a:xfrm>
            <a:off x="12796520" y="535517"/>
            <a:ext cx="3855720"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F4E9D-0769-9E8D-AB97-E52B94D1F1EE}"/>
              </a:ext>
            </a:extLst>
          </p:cNvPr>
          <p:cNvSpPr>
            <a:spLocks noGrp="1"/>
          </p:cNvSpPr>
          <p:nvPr>
            <p:ph type="body" orient="vert" idx="1"/>
          </p:nvPr>
        </p:nvSpPr>
        <p:spPr>
          <a:xfrm>
            <a:off x="1229360" y="535517"/>
            <a:ext cx="11343640"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FF2F9-43B3-07C8-0828-F5F9456E90CD}"/>
              </a:ext>
            </a:extLst>
          </p:cNvPr>
          <p:cNvSpPr>
            <a:spLocks noGrp="1"/>
          </p:cNvSpPr>
          <p:nvPr>
            <p:ph type="dt" sz="half" idx="10"/>
          </p:nvPr>
        </p:nvSpPr>
        <p:spPr/>
        <p:txBody>
          <a:bodyPr/>
          <a:lstStyle/>
          <a:p>
            <a:fld id="{2812279D-3D95-48EE-9303-D63B092EF102}" type="datetimeFigureOut">
              <a:rPr lang="en-US" smtClean="0"/>
              <a:t>3/2/2026</a:t>
            </a:fld>
            <a:endParaRPr lang="en-US"/>
          </a:p>
        </p:txBody>
      </p:sp>
      <p:sp>
        <p:nvSpPr>
          <p:cNvPr id="5" name="Footer Placeholder 4">
            <a:extLst>
              <a:ext uri="{FF2B5EF4-FFF2-40B4-BE49-F238E27FC236}">
                <a16:creationId xmlns:a16="http://schemas.microsoft.com/office/drawing/2014/main" id="{BE75140C-18EA-3929-2450-FD864F623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C9787-818A-A58D-34AB-1018B15B9821}"/>
              </a:ext>
            </a:extLst>
          </p:cNvPr>
          <p:cNvSpPr>
            <a:spLocks noGrp="1"/>
          </p:cNvSpPr>
          <p:nvPr>
            <p:ph type="sldNum" sz="quarter" idx="12"/>
          </p:nvPr>
        </p:nvSpPr>
        <p:spPr/>
        <p:txBody>
          <a:bodyPr/>
          <a:lstStyle/>
          <a:p>
            <a:fld id="{B0929D1D-5DB0-46E3-BC77-997F2AA7562F}" type="slidenum">
              <a:rPr lang="en-US" smtClean="0"/>
              <a:t>‹#›</a:t>
            </a:fld>
            <a:endParaRPr lang="en-US"/>
          </a:p>
        </p:txBody>
      </p:sp>
    </p:spTree>
    <p:extLst>
      <p:ext uri="{BB962C8B-B14F-4D97-AF65-F5344CB8AC3E}">
        <p14:creationId xmlns:p14="http://schemas.microsoft.com/office/powerpoint/2010/main" val="410802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5A22-8A2C-451D-1454-B920A4326D09}"/>
              </a:ext>
            </a:extLst>
          </p:cNvPr>
          <p:cNvSpPr>
            <a:spLocks noGrp="1"/>
          </p:cNvSpPr>
          <p:nvPr>
            <p:ph type="title"/>
          </p:nvPr>
        </p:nvSpPr>
        <p:spPr>
          <a:xfrm>
            <a:off x="1220047" y="2507617"/>
            <a:ext cx="15422880" cy="4184014"/>
          </a:xfrm>
        </p:spPr>
        <p:txBody>
          <a:bodyPr anchor="b"/>
          <a:lstStyle>
            <a:lvl1pPr>
              <a:defRPr sz="8800"/>
            </a:lvl1pPr>
          </a:lstStyle>
          <a:p>
            <a:r>
              <a:rPr lang="en-US"/>
              <a:t>Click to edit Master title style</a:t>
            </a:r>
          </a:p>
        </p:txBody>
      </p:sp>
      <p:sp>
        <p:nvSpPr>
          <p:cNvPr id="3" name="Text Placeholder 2">
            <a:extLst>
              <a:ext uri="{FF2B5EF4-FFF2-40B4-BE49-F238E27FC236}">
                <a16:creationId xmlns:a16="http://schemas.microsoft.com/office/drawing/2014/main" id="{39975119-3115-2117-4486-1BF66963402F}"/>
              </a:ext>
            </a:extLst>
          </p:cNvPr>
          <p:cNvSpPr>
            <a:spLocks noGrp="1"/>
          </p:cNvSpPr>
          <p:nvPr>
            <p:ph type="body" idx="1"/>
          </p:nvPr>
        </p:nvSpPr>
        <p:spPr>
          <a:xfrm>
            <a:off x="1220047" y="6731213"/>
            <a:ext cx="15422880" cy="2200274"/>
          </a:xfrm>
        </p:spPr>
        <p:txBody>
          <a:bodyPr/>
          <a:lstStyle>
            <a:lvl1pPr marL="0" indent="0">
              <a:buNone/>
              <a:defRPr sz="3520">
                <a:solidFill>
                  <a:schemeClr val="tx1">
                    <a:tint val="75000"/>
                  </a:schemeClr>
                </a:solidFill>
              </a:defRPr>
            </a:lvl1pPr>
            <a:lvl2pPr marL="670575" indent="0">
              <a:buNone/>
              <a:defRPr sz="2933">
                <a:solidFill>
                  <a:schemeClr val="tx1">
                    <a:tint val="75000"/>
                  </a:schemeClr>
                </a:solidFill>
              </a:defRPr>
            </a:lvl2pPr>
            <a:lvl3pPr marL="1341150" indent="0">
              <a:buNone/>
              <a:defRPr sz="2640">
                <a:solidFill>
                  <a:schemeClr val="tx1">
                    <a:tint val="75000"/>
                  </a:schemeClr>
                </a:solidFill>
              </a:defRPr>
            </a:lvl3pPr>
            <a:lvl4pPr marL="2011726" indent="0">
              <a:buNone/>
              <a:defRPr sz="2347">
                <a:solidFill>
                  <a:schemeClr val="tx1">
                    <a:tint val="75000"/>
                  </a:schemeClr>
                </a:solidFill>
              </a:defRPr>
            </a:lvl4pPr>
            <a:lvl5pPr marL="2682301" indent="0">
              <a:buNone/>
              <a:defRPr sz="2347">
                <a:solidFill>
                  <a:schemeClr val="tx1">
                    <a:tint val="75000"/>
                  </a:schemeClr>
                </a:solidFill>
              </a:defRPr>
            </a:lvl5pPr>
            <a:lvl6pPr marL="3352876" indent="0">
              <a:buNone/>
              <a:defRPr sz="2347">
                <a:solidFill>
                  <a:schemeClr val="tx1">
                    <a:tint val="75000"/>
                  </a:schemeClr>
                </a:solidFill>
              </a:defRPr>
            </a:lvl6pPr>
            <a:lvl7pPr marL="4023451" indent="0">
              <a:buNone/>
              <a:defRPr sz="2347">
                <a:solidFill>
                  <a:schemeClr val="tx1">
                    <a:tint val="75000"/>
                  </a:schemeClr>
                </a:solidFill>
              </a:defRPr>
            </a:lvl7pPr>
            <a:lvl8pPr marL="4694027" indent="0">
              <a:buNone/>
              <a:defRPr sz="2347">
                <a:solidFill>
                  <a:schemeClr val="tx1">
                    <a:tint val="75000"/>
                  </a:schemeClr>
                </a:solidFill>
              </a:defRPr>
            </a:lvl8pPr>
            <a:lvl9pPr marL="5364602" indent="0">
              <a:buNone/>
              <a:defRPr sz="234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42F2E4-D517-9379-8C2C-84960B81DE2C}"/>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5" name="Footer Placeholder 4">
            <a:extLst>
              <a:ext uri="{FF2B5EF4-FFF2-40B4-BE49-F238E27FC236}">
                <a16:creationId xmlns:a16="http://schemas.microsoft.com/office/drawing/2014/main" id="{07142842-6CDC-9BBF-E9BC-F98DDDC485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3D7A0F-E9FC-7986-4759-7EB10304BBD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484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224E-8B8A-E4BA-71AD-DE0F0FCDD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83DC1-F5FD-F066-3338-C23DB5B6D8A1}"/>
              </a:ext>
            </a:extLst>
          </p:cNvPr>
          <p:cNvSpPr>
            <a:spLocks noGrp="1"/>
          </p:cNvSpPr>
          <p:nvPr>
            <p:ph sz="half" idx="1"/>
          </p:nvPr>
        </p:nvSpPr>
        <p:spPr>
          <a:xfrm>
            <a:off x="1229360" y="2677584"/>
            <a:ext cx="75996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2A27B-95D3-6B55-427E-3A65A3A5CADA}"/>
              </a:ext>
            </a:extLst>
          </p:cNvPr>
          <p:cNvSpPr>
            <a:spLocks noGrp="1"/>
          </p:cNvSpPr>
          <p:nvPr>
            <p:ph sz="half" idx="2"/>
          </p:nvPr>
        </p:nvSpPr>
        <p:spPr>
          <a:xfrm>
            <a:off x="9052560" y="2677584"/>
            <a:ext cx="75996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ECBE6-582E-CC19-70CB-718126B5793F}"/>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6" name="Footer Placeholder 5">
            <a:extLst>
              <a:ext uri="{FF2B5EF4-FFF2-40B4-BE49-F238E27FC236}">
                <a16:creationId xmlns:a16="http://schemas.microsoft.com/office/drawing/2014/main" id="{918465CE-8E9E-61FD-088B-C111D94697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C8063D-A067-77F4-D76F-DAD66BD95E1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509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4156-F38F-C2F7-A8AD-8B39146CEC62}"/>
              </a:ext>
            </a:extLst>
          </p:cNvPr>
          <p:cNvSpPr>
            <a:spLocks noGrp="1"/>
          </p:cNvSpPr>
          <p:nvPr>
            <p:ph type="title"/>
          </p:nvPr>
        </p:nvSpPr>
        <p:spPr>
          <a:xfrm>
            <a:off x="1231689" y="535517"/>
            <a:ext cx="1542288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3AFB70-C1EB-AD92-EA09-7332BD75E1B8}"/>
              </a:ext>
            </a:extLst>
          </p:cNvPr>
          <p:cNvSpPr>
            <a:spLocks noGrp="1"/>
          </p:cNvSpPr>
          <p:nvPr>
            <p:ph type="body" idx="1"/>
          </p:nvPr>
        </p:nvSpPr>
        <p:spPr>
          <a:xfrm>
            <a:off x="1231690" y="2465706"/>
            <a:ext cx="7564754"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4" name="Content Placeholder 3">
            <a:extLst>
              <a:ext uri="{FF2B5EF4-FFF2-40B4-BE49-F238E27FC236}">
                <a16:creationId xmlns:a16="http://schemas.microsoft.com/office/drawing/2014/main" id="{56266430-AFF6-CF61-B195-777E8AFA3D9C}"/>
              </a:ext>
            </a:extLst>
          </p:cNvPr>
          <p:cNvSpPr>
            <a:spLocks noGrp="1"/>
          </p:cNvSpPr>
          <p:nvPr>
            <p:ph sz="half" idx="2"/>
          </p:nvPr>
        </p:nvSpPr>
        <p:spPr>
          <a:xfrm>
            <a:off x="1231690" y="3674110"/>
            <a:ext cx="7564754"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383EE-E85C-FBAE-A046-F59C3492316A}"/>
              </a:ext>
            </a:extLst>
          </p:cNvPr>
          <p:cNvSpPr>
            <a:spLocks noGrp="1"/>
          </p:cNvSpPr>
          <p:nvPr>
            <p:ph type="body" sz="quarter" idx="3"/>
          </p:nvPr>
        </p:nvSpPr>
        <p:spPr>
          <a:xfrm>
            <a:off x="9052560" y="2465706"/>
            <a:ext cx="7602009" cy="1208404"/>
          </a:xfrm>
        </p:spPr>
        <p:txBody>
          <a:bodyPr anchor="b"/>
          <a:lstStyle>
            <a:lvl1pPr marL="0" indent="0">
              <a:buNone/>
              <a:defRPr sz="3520"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a:t>Click to edit Master text styles</a:t>
            </a:r>
          </a:p>
        </p:txBody>
      </p:sp>
      <p:sp>
        <p:nvSpPr>
          <p:cNvPr id="6" name="Content Placeholder 5">
            <a:extLst>
              <a:ext uri="{FF2B5EF4-FFF2-40B4-BE49-F238E27FC236}">
                <a16:creationId xmlns:a16="http://schemas.microsoft.com/office/drawing/2014/main" id="{96386AAC-6A44-9BBC-41B7-CC65435933FE}"/>
              </a:ext>
            </a:extLst>
          </p:cNvPr>
          <p:cNvSpPr>
            <a:spLocks noGrp="1"/>
          </p:cNvSpPr>
          <p:nvPr>
            <p:ph sz="quarter" idx="4"/>
          </p:nvPr>
        </p:nvSpPr>
        <p:spPr>
          <a:xfrm>
            <a:off x="9052560" y="3674110"/>
            <a:ext cx="760200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CBC3CC-B8FD-BA4D-6D64-E8969021D8E9}"/>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8" name="Footer Placeholder 7">
            <a:extLst>
              <a:ext uri="{FF2B5EF4-FFF2-40B4-BE49-F238E27FC236}">
                <a16:creationId xmlns:a16="http://schemas.microsoft.com/office/drawing/2014/main" id="{BFB423B5-F10F-7F1C-E64C-2F227ABCE0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717D1F-60FD-8699-F92A-F41368CB245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1107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414-5AD5-0141-7A42-A003BBD887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45B20D-6906-DD5B-A6A1-2047ED9B6CCF}"/>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4" name="Footer Placeholder 3">
            <a:extLst>
              <a:ext uri="{FF2B5EF4-FFF2-40B4-BE49-F238E27FC236}">
                <a16:creationId xmlns:a16="http://schemas.microsoft.com/office/drawing/2014/main" id="{2A20A786-DB24-5EF3-801A-78ABBCB7C8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4396C1-1C8D-B1ED-D892-E333D1EE6B6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814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7280E7-E34D-43DC-21F8-597EEA6A8D4C}"/>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3" name="Footer Placeholder 2">
            <a:extLst>
              <a:ext uri="{FF2B5EF4-FFF2-40B4-BE49-F238E27FC236}">
                <a16:creationId xmlns:a16="http://schemas.microsoft.com/office/drawing/2014/main" id="{9352A03B-214A-6647-ECB0-67F2137407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E80D3E-2FE6-972C-5083-336EA979FB6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026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98E5-3D2F-ABE1-0F95-49BD15DFD0BB}"/>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p>
        </p:txBody>
      </p:sp>
      <p:sp>
        <p:nvSpPr>
          <p:cNvPr id="3" name="Content Placeholder 2">
            <a:extLst>
              <a:ext uri="{FF2B5EF4-FFF2-40B4-BE49-F238E27FC236}">
                <a16:creationId xmlns:a16="http://schemas.microsoft.com/office/drawing/2014/main" id="{8B5E82D3-9403-AA45-D239-DD11C4CFA78C}"/>
              </a:ext>
            </a:extLst>
          </p:cNvPr>
          <p:cNvSpPr>
            <a:spLocks noGrp="1"/>
          </p:cNvSpPr>
          <p:nvPr>
            <p:ph idx="1"/>
          </p:nvPr>
        </p:nvSpPr>
        <p:spPr>
          <a:xfrm>
            <a:off x="7602009" y="1448224"/>
            <a:ext cx="9052560" cy="7147983"/>
          </a:xfrm>
        </p:spPr>
        <p:txBody>
          <a:bodyPr/>
          <a:lstStyle>
            <a:lvl1pPr>
              <a:defRPr sz="4693"/>
            </a:lvl1pPr>
            <a:lvl2pPr>
              <a:defRPr sz="4107"/>
            </a:lvl2pPr>
            <a:lvl3pPr>
              <a:defRPr sz="352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320219-7639-35EF-7D19-649C0D0DF261}"/>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a:extLst>
              <a:ext uri="{FF2B5EF4-FFF2-40B4-BE49-F238E27FC236}">
                <a16:creationId xmlns:a16="http://schemas.microsoft.com/office/drawing/2014/main" id="{F32DD66F-D8BB-F2BC-A23A-78C6B4375F1D}"/>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6" name="Footer Placeholder 5">
            <a:extLst>
              <a:ext uri="{FF2B5EF4-FFF2-40B4-BE49-F238E27FC236}">
                <a16:creationId xmlns:a16="http://schemas.microsoft.com/office/drawing/2014/main" id="{25963A4F-9CD0-4871-9FDC-BBAF36F0BF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4C5297-8919-3C76-6427-1965E03D475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4418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DA95-F22B-738B-E26E-75649607E0FB}"/>
              </a:ext>
            </a:extLst>
          </p:cNvPr>
          <p:cNvSpPr>
            <a:spLocks noGrp="1"/>
          </p:cNvSpPr>
          <p:nvPr>
            <p:ph type="title"/>
          </p:nvPr>
        </p:nvSpPr>
        <p:spPr>
          <a:xfrm>
            <a:off x="1231690" y="670560"/>
            <a:ext cx="5767281" cy="2346960"/>
          </a:xfrm>
        </p:spPr>
        <p:txBody>
          <a:bodyPr anchor="b"/>
          <a:lstStyle>
            <a:lvl1pPr>
              <a:defRPr sz="4693"/>
            </a:lvl1pPr>
          </a:lstStyle>
          <a:p>
            <a:r>
              <a:rPr lang="en-US"/>
              <a:t>Click to edit Master title style</a:t>
            </a:r>
          </a:p>
        </p:txBody>
      </p:sp>
      <p:sp>
        <p:nvSpPr>
          <p:cNvPr id="3" name="Picture Placeholder 2">
            <a:extLst>
              <a:ext uri="{FF2B5EF4-FFF2-40B4-BE49-F238E27FC236}">
                <a16:creationId xmlns:a16="http://schemas.microsoft.com/office/drawing/2014/main" id="{3B7E3060-C1A4-0523-2108-8D798AB01B5B}"/>
              </a:ext>
            </a:extLst>
          </p:cNvPr>
          <p:cNvSpPr>
            <a:spLocks noGrp="1"/>
          </p:cNvSpPr>
          <p:nvPr>
            <p:ph type="pic" idx="1"/>
          </p:nvPr>
        </p:nvSpPr>
        <p:spPr>
          <a:xfrm>
            <a:off x="7602009" y="1448224"/>
            <a:ext cx="9052560" cy="7147983"/>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endParaRPr lang="en-US"/>
          </a:p>
        </p:txBody>
      </p:sp>
      <p:sp>
        <p:nvSpPr>
          <p:cNvPr id="4" name="Text Placeholder 3">
            <a:extLst>
              <a:ext uri="{FF2B5EF4-FFF2-40B4-BE49-F238E27FC236}">
                <a16:creationId xmlns:a16="http://schemas.microsoft.com/office/drawing/2014/main" id="{5B2BD564-27C7-83D3-7B9D-6AFE3C85400D}"/>
              </a:ext>
            </a:extLst>
          </p:cNvPr>
          <p:cNvSpPr>
            <a:spLocks noGrp="1"/>
          </p:cNvSpPr>
          <p:nvPr>
            <p:ph type="body" sz="half" idx="2"/>
          </p:nvPr>
        </p:nvSpPr>
        <p:spPr>
          <a:xfrm>
            <a:off x="1231690" y="3017520"/>
            <a:ext cx="5767281" cy="5590329"/>
          </a:xfrm>
        </p:spPr>
        <p:txBody>
          <a:bodyPr/>
          <a:lstStyle>
            <a:lvl1pPr marL="0" indent="0">
              <a:buNone/>
              <a:defRPr sz="2347"/>
            </a:lvl1pPr>
            <a:lvl2pPr marL="670575" indent="0">
              <a:buNone/>
              <a:defRPr sz="2053"/>
            </a:lvl2pPr>
            <a:lvl3pPr marL="1341150" indent="0">
              <a:buNone/>
              <a:defRPr sz="1760"/>
            </a:lvl3pPr>
            <a:lvl4pPr marL="2011726" indent="0">
              <a:buNone/>
              <a:defRPr sz="1467"/>
            </a:lvl4pPr>
            <a:lvl5pPr marL="2682301" indent="0">
              <a:buNone/>
              <a:defRPr sz="1467"/>
            </a:lvl5pPr>
            <a:lvl6pPr marL="3352876" indent="0">
              <a:buNone/>
              <a:defRPr sz="1467"/>
            </a:lvl6pPr>
            <a:lvl7pPr marL="4023451" indent="0">
              <a:buNone/>
              <a:defRPr sz="1467"/>
            </a:lvl7pPr>
            <a:lvl8pPr marL="4694027" indent="0">
              <a:buNone/>
              <a:defRPr sz="1467"/>
            </a:lvl8pPr>
            <a:lvl9pPr marL="5364602" indent="0">
              <a:buNone/>
              <a:defRPr sz="1467"/>
            </a:lvl9pPr>
          </a:lstStyle>
          <a:p>
            <a:pPr lvl="0"/>
            <a:r>
              <a:rPr lang="en-US"/>
              <a:t>Click to edit Master text styles</a:t>
            </a:r>
          </a:p>
        </p:txBody>
      </p:sp>
      <p:sp>
        <p:nvSpPr>
          <p:cNvPr id="5" name="Date Placeholder 4">
            <a:extLst>
              <a:ext uri="{FF2B5EF4-FFF2-40B4-BE49-F238E27FC236}">
                <a16:creationId xmlns:a16="http://schemas.microsoft.com/office/drawing/2014/main" id="{FF6E73B6-1E9B-91B7-F9EF-451A61A8DCBA}"/>
              </a:ext>
            </a:extLst>
          </p:cNvPr>
          <p:cNvSpPr>
            <a:spLocks noGrp="1"/>
          </p:cNvSpPr>
          <p:nvPr>
            <p:ph type="dt" sz="half" idx="10"/>
          </p:nvPr>
        </p:nvSpPr>
        <p:spPr/>
        <p:txBody>
          <a:bodyPr/>
          <a:lstStyle/>
          <a:p>
            <a:fld id="{C764DE79-268F-4C1A-8933-263129D2AF90}" type="datetimeFigureOut">
              <a:rPr lang="en-US" smtClean="0"/>
              <a:t>3/2/2026</a:t>
            </a:fld>
            <a:endParaRPr lang="en-US" dirty="0"/>
          </a:p>
        </p:txBody>
      </p:sp>
      <p:sp>
        <p:nvSpPr>
          <p:cNvPr id="6" name="Footer Placeholder 5">
            <a:extLst>
              <a:ext uri="{FF2B5EF4-FFF2-40B4-BE49-F238E27FC236}">
                <a16:creationId xmlns:a16="http://schemas.microsoft.com/office/drawing/2014/main" id="{5397C1ED-D1BC-1FFA-5634-7B29D125A6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52CA74-DBD8-7AD3-2738-A13963816B7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0472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7DB7F-13BE-C869-02F7-D366577CE9AB}"/>
              </a:ext>
            </a:extLst>
          </p:cNvPr>
          <p:cNvSpPr>
            <a:spLocks noGrp="1"/>
          </p:cNvSpPr>
          <p:nvPr>
            <p:ph type="title"/>
          </p:nvPr>
        </p:nvSpPr>
        <p:spPr>
          <a:xfrm>
            <a:off x="1229360" y="535517"/>
            <a:ext cx="1542288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09CBF3-D5F8-987C-F8E2-302211EDECE5}"/>
              </a:ext>
            </a:extLst>
          </p:cNvPr>
          <p:cNvSpPr>
            <a:spLocks noGrp="1"/>
          </p:cNvSpPr>
          <p:nvPr>
            <p:ph type="body" idx="1"/>
          </p:nvPr>
        </p:nvSpPr>
        <p:spPr>
          <a:xfrm>
            <a:off x="1229360" y="2677584"/>
            <a:ext cx="1542288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80DB7-EA2B-65AC-127C-EA602A020A82}"/>
              </a:ext>
            </a:extLst>
          </p:cNvPr>
          <p:cNvSpPr>
            <a:spLocks noGrp="1"/>
          </p:cNvSpPr>
          <p:nvPr>
            <p:ph type="dt" sz="half" idx="2"/>
          </p:nvPr>
        </p:nvSpPr>
        <p:spPr>
          <a:xfrm>
            <a:off x="1229360" y="9322647"/>
            <a:ext cx="402336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C764DE79-268F-4C1A-8933-263129D2AF90}" type="datetimeFigureOut">
              <a:rPr lang="en-US" smtClean="0"/>
              <a:t>3/2/2026</a:t>
            </a:fld>
            <a:endParaRPr lang="en-US" dirty="0"/>
          </a:p>
        </p:txBody>
      </p:sp>
      <p:sp>
        <p:nvSpPr>
          <p:cNvPr id="5" name="Footer Placeholder 4">
            <a:extLst>
              <a:ext uri="{FF2B5EF4-FFF2-40B4-BE49-F238E27FC236}">
                <a16:creationId xmlns:a16="http://schemas.microsoft.com/office/drawing/2014/main" id="{DB8046CF-6083-AB03-0932-34FABA19B4D9}"/>
              </a:ext>
            </a:extLst>
          </p:cNvPr>
          <p:cNvSpPr>
            <a:spLocks noGrp="1"/>
          </p:cNvSpPr>
          <p:nvPr>
            <p:ph type="ftr" sz="quarter" idx="3"/>
          </p:nvPr>
        </p:nvSpPr>
        <p:spPr>
          <a:xfrm>
            <a:off x="5923280" y="9322647"/>
            <a:ext cx="603504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E794B5-CA94-EAC5-2631-82AEF1CE7CB3}"/>
              </a:ext>
            </a:extLst>
          </p:cNvPr>
          <p:cNvSpPr>
            <a:spLocks noGrp="1"/>
          </p:cNvSpPr>
          <p:nvPr>
            <p:ph type="sldNum" sz="quarter" idx="4"/>
          </p:nvPr>
        </p:nvSpPr>
        <p:spPr>
          <a:xfrm>
            <a:off x="12628880" y="9322647"/>
            <a:ext cx="402336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1084354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31B50E-58C1-E425-6172-F12137CA80B5}"/>
              </a:ext>
            </a:extLst>
          </p:cNvPr>
          <p:cNvSpPr>
            <a:spLocks noGrp="1"/>
          </p:cNvSpPr>
          <p:nvPr>
            <p:ph type="title"/>
          </p:nvPr>
        </p:nvSpPr>
        <p:spPr>
          <a:xfrm>
            <a:off x="1229360" y="535517"/>
            <a:ext cx="1542288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CD677E-5871-0666-8525-E85CD4B753A0}"/>
              </a:ext>
            </a:extLst>
          </p:cNvPr>
          <p:cNvSpPr>
            <a:spLocks noGrp="1"/>
          </p:cNvSpPr>
          <p:nvPr>
            <p:ph type="body" idx="1"/>
          </p:nvPr>
        </p:nvSpPr>
        <p:spPr>
          <a:xfrm>
            <a:off x="1229360" y="2677584"/>
            <a:ext cx="1542288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20498-CDF0-98EC-87AC-A6CB20D7545B}"/>
              </a:ext>
            </a:extLst>
          </p:cNvPr>
          <p:cNvSpPr>
            <a:spLocks noGrp="1"/>
          </p:cNvSpPr>
          <p:nvPr>
            <p:ph type="dt" sz="half" idx="2"/>
          </p:nvPr>
        </p:nvSpPr>
        <p:spPr>
          <a:xfrm>
            <a:off x="1229360" y="9322647"/>
            <a:ext cx="4023360" cy="535517"/>
          </a:xfrm>
          <a:prstGeom prst="rect">
            <a:avLst/>
          </a:prstGeom>
        </p:spPr>
        <p:txBody>
          <a:bodyPr vert="horz" lIns="91440" tIns="45720" rIns="91440" bIns="45720" rtlCol="0" anchor="ctr"/>
          <a:lstStyle>
            <a:lvl1pPr algn="l">
              <a:defRPr sz="1760">
                <a:solidFill>
                  <a:schemeClr val="tx1">
                    <a:tint val="75000"/>
                  </a:schemeClr>
                </a:solidFill>
              </a:defRPr>
            </a:lvl1pPr>
          </a:lstStyle>
          <a:p>
            <a:fld id="{2812279D-3D95-48EE-9303-D63B092EF102}" type="datetimeFigureOut">
              <a:rPr lang="en-US" smtClean="0"/>
              <a:t>3/2/2026</a:t>
            </a:fld>
            <a:endParaRPr lang="en-US"/>
          </a:p>
        </p:txBody>
      </p:sp>
      <p:sp>
        <p:nvSpPr>
          <p:cNvPr id="5" name="Footer Placeholder 4">
            <a:extLst>
              <a:ext uri="{FF2B5EF4-FFF2-40B4-BE49-F238E27FC236}">
                <a16:creationId xmlns:a16="http://schemas.microsoft.com/office/drawing/2014/main" id="{B69DAB90-2E18-334B-8C5E-E54A91A18A8D}"/>
              </a:ext>
            </a:extLst>
          </p:cNvPr>
          <p:cNvSpPr>
            <a:spLocks noGrp="1"/>
          </p:cNvSpPr>
          <p:nvPr>
            <p:ph type="ftr" sz="quarter" idx="3"/>
          </p:nvPr>
        </p:nvSpPr>
        <p:spPr>
          <a:xfrm>
            <a:off x="5923280" y="9322647"/>
            <a:ext cx="6035040" cy="535517"/>
          </a:xfrm>
          <a:prstGeom prst="rect">
            <a:avLst/>
          </a:prstGeom>
        </p:spPr>
        <p:txBody>
          <a:bodyPr vert="horz" lIns="91440" tIns="45720" rIns="91440" bIns="45720" rtlCol="0" anchor="ctr"/>
          <a:lstStyle>
            <a:lvl1pPr algn="ctr">
              <a:defRPr sz="176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7E2883-1C0C-0A30-2CC8-B14925D9EE6B}"/>
              </a:ext>
            </a:extLst>
          </p:cNvPr>
          <p:cNvSpPr>
            <a:spLocks noGrp="1"/>
          </p:cNvSpPr>
          <p:nvPr>
            <p:ph type="sldNum" sz="quarter" idx="4"/>
          </p:nvPr>
        </p:nvSpPr>
        <p:spPr>
          <a:xfrm>
            <a:off x="12628880" y="9322647"/>
            <a:ext cx="4023360" cy="535517"/>
          </a:xfrm>
          <a:prstGeom prst="rect">
            <a:avLst/>
          </a:prstGeom>
        </p:spPr>
        <p:txBody>
          <a:bodyPr vert="horz" lIns="91440" tIns="45720" rIns="91440" bIns="45720" rtlCol="0" anchor="ctr"/>
          <a:lstStyle>
            <a:lvl1pPr algn="r">
              <a:defRPr sz="1760">
                <a:solidFill>
                  <a:schemeClr val="tx1">
                    <a:tint val="75000"/>
                  </a:schemeClr>
                </a:solidFill>
              </a:defRPr>
            </a:lvl1pPr>
          </a:lstStyle>
          <a:p>
            <a:fld id="{B0929D1D-5DB0-46E3-BC77-997F2AA7562F}" type="slidenum">
              <a:rPr lang="en-US" smtClean="0"/>
              <a:t>‹#›</a:t>
            </a:fld>
            <a:endParaRPr lang="en-US"/>
          </a:p>
        </p:txBody>
      </p:sp>
    </p:spTree>
    <p:extLst>
      <p:ext uri="{BB962C8B-B14F-4D97-AF65-F5344CB8AC3E}">
        <p14:creationId xmlns:p14="http://schemas.microsoft.com/office/powerpoint/2010/main" val="329720854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1341150" rtl="0" eaLnBrk="1" latinLnBrk="0" hangingPunct="1">
        <a:lnSpc>
          <a:spcPct val="90000"/>
        </a:lnSpc>
        <a:spcBef>
          <a:spcPct val="0"/>
        </a:spcBef>
        <a:buNone/>
        <a:defRPr sz="6453"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whitehouse.gov/cleanenergy/inflation-reduction-act-guideboo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s://www.publicdomainpictures.net/view-image.php?image=338080&amp;picture=abstract-3d-sphere-illustratio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hyperlink" Target="https://freesvg.org/eco-house-vector-icon7053" TargetMode="External"/><Relationship Id="rId3" Type="http://schemas.openxmlformats.org/officeDocument/2006/relationships/image" Target="../media/image8.sv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20.pn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8.png"/><Relationship Id="rId16"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hdphoto" Target="../media/hdphoto4.wdp"/><Relationship Id="rId5" Type="http://schemas.openxmlformats.org/officeDocument/2006/relationships/image" Target="../media/image31.svg"/><Relationship Id="rId15" Type="http://schemas.openxmlformats.org/officeDocument/2006/relationships/image" Target="../media/image40.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47.png"/><Relationship Id="rId4" Type="http://schemas.openxmlformats.org/officeDocument/2006/relationships/hyperlink" Target="https://www.pexels.com/photo/photography-of-asphalt-road-near-trees-76011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4000">
              <a:schemeClr val="tx1"/>
            </a:gs>
            <a:gs pos="63000">
              <a:schemeClr val="accent3">
                <a:lumMod val="95000"/>
                <a:lumOff val="5000"/>
              </a:schemeClr>
            </a:gs>
            <a:gs pos="86000">
              <a:schemeClr val="accent3">
                <a:lumMod val="6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62ACE33-9BB2-B284-9FB7-DD44BE616F5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r="27287"/>
          <a:stretch/>
        </p:blipFill>
        <p:spPr>
          <a:xfrm rot="5400000">
            <a:off x="9702504" y="1879306"/>
            <a:ext cx="7923825" cy="8434366"/>
          </a:xfrm>
          <a:prstGeom prst="rect">
            <a:avLst/>
          </a:prstGeom>
        </p:spPr>
      </p:pic>
      <p:sp>
        <p:nvSpPr>
          <p:cNvPr id="2" name="Title 1">
            <a:extLst>
              <a:ext uri="{FF2B5EF4-FFF2-40B4-BE49-F238E27FC236}">
                <a16:creationId xmlns:a16="http://schemas.microsoft.com/office/drawing/2014/main" id="{2611FD47-D44B-51E6-3F0A-1C23BF2F5C8E}"/>
              </a:ext>
            </a:extLst>
          </p:cNvPr>
          <p:cNvSpPr>
            <a:spLocks noGrp="1"/>
          </p:cNvSpPr>
          <p:nvPr>
            <p:ph type="title"/>
          </p:nvPr>
        </p:nvSpPr>
        <p:spPr>
          <a:xfrm>
            <a:off x="4501490" y="4408813"/>
            <a:ext cx="4752405" cy="1624226"/>
          </a:xfrm>
        </p:spPr>
        <p:txBody>
          <a:bodyPr>
            <a:noAutofit/>
          </a:bodyPr>
          <a:lstStyle/>
          <a:p>
            <a:r>
              <a:rPr lang="en-US" sz="5400" dirty="0">
                <a:solidFill>
                  <a:srgbClr val="192F58"/>
                </a:solidFill>
                <a:latin typeface="Articulate Light" panose="02000503040000020004" pitchFamily="2" charset="0"/>
              </a:rPr>
              <a:t>THE</a:t>
            </a:r>
            <a:r>
              <a:rPr lang="en-US" sz="5400" dirty="0">
                <a:latin typeface="Articulate Extrabold" panose="02000503050000020004" pitchFamily="2" charset="0"/>
              </a:rPr>
              <a:t> </a:t>
            </a:r>
            <a:r>
              <a:rPr lang="en-US" sz="5400" dirty="0">
                <a:solidFill>
                  <a:srgbClr val="FDB515"/>
                </a:solidFill>
                <a:latin typeface="Articulate Extrabold" panose="02000503050000020004" pitchFamily="2" charset="0"/>
              </a:rPr>
              <a:t> ADVANTAGE</a:t>
            </a:r>
          </a:p>
        </p:txBody>
      </p:sp>
      <p:sp>
        <p:nvSpPr>
          <p:cNvPr id="5" name="Rectangle: Rounded Corners 4">
            <a:extLst>
              <a:ext uri="{FF2B5EF4-FFF2-40B4-BE49-F238E27FC236}">
                <a16:creationId xmlns:a16="http://schemas.microsoft.com/office/drawing/2014/main" id="{873708D7-57C0-7EDF-E8D6-689AFA5052FA}"/>
              </a:ext>
            </a:extLst>
          </p:cNvPr>
          <p:cNvSpPr/>
          <p:nvPr/>
        </p:nvSpPr>
        <p:spPr>
          <a:xfrm>
            <a:off x="10953070" y="2806416"/>
            <a:ext cx="1187132" cy="677420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50" dirty="0">
                <a:solidFill>
                  <a:schemeClr val="bg1">
                    <a:lumMod val="10000"/>
                  </a:schemeClr>
                </a:solidFill>
              </a:rPr>
              <a:t>Li-Ion</a:t>
            </a:r>
          </a:p>
        </p:txBody>
      </p:sp>
      <p:sp>
        <p:nvSpPr>
          <p:cNvPr id="6" name="Rectangle: Rounded Corners 5">
            <a:extLst>
              <a:ext uri="{FF2B5EF4-FFF2-40B4-BE49-F238E27FC236}">
                <a16:creationId xmlns:a16="http://schemas.microsoft.com/office/drawing/2014/main" id="{A5BE7543-1ECE-65BE-DEF8-E86BE9606E1C}"/>
              </a:ext>
            </a:extLst>
          </p:cNvPr>
          <p:cNvSpPr/>
          <p:nvPr/>
        </p:nvSpPr>
        <p:spPr>
          <a:xfrm>
            <a:off x="12179414" y="2267772"/>
            <a:ext cx="1187132" cy="7312853"/>
          </a:xfrm>
          <a:prstGeom prst="roundRect">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50" b="1" dirty="0">
                <a:solidFill>
                  <a:schemeClr val="bg1">
                    <a:lumMod val="10000"/>
                  </a:schemeClr>
                </a:solidFill>
              </a:rPr>
              <a:t>Lead</a:t>
            </a:r>
            <a:r>
              <a:rPr lang="en-US" sz="1650" b="1" dirty="0">
                <a:solidFill>
                  <a:schemeClr val="tx2"/>
                </a:solidFill>
              </a:rPr>
              <a:t> </a:t>
            </a:r>
            <a:r>
              <a:rPr lang="en-US" sz="1650" b="1" dirty="0">
                <a:solidFill>
                  <a:schemeClr val="bg1">
                    <a:lumMod val="10000"/>
                  </a:schemeClr>
                </a:solidFill>
              </a:rPr>
              <a:t>Acid</a:t>
            </a:r>
          </a:p>
          <a:p>
            <a:pPr algn="ctr"/>
            <a:r>
              <a:rPr lang="en-US" sz="1650" b="1" dirty="0">
                <a:solidFill>
                  <a:schemeClr val="bg1">
                    <a:lumMod val="10000"/>
                  </a:schemeClr>
                </a:solidFill>
              </a:rPr>
              <a:t>(Current Solution)</a:t>
            </a:r>
          </a:p>
        </p:txBody>
      </p:sp>
      <p:sp>
        <p:nvSpPr>
          <p:cNvPr id="7" name="Rectangle: Rounded Corners 6">
            <a:extLst>
              <a:ext uri="{FF2B5EF4-FFF2-40B4-BE49-F238E27FC236}">
                <a16:creationId xmlns:a16="http://schemas.microsoft.com/office/drawing/2014/main" id="{E0B0A43D-277D-0CA5-2A11-41109F9D1239}"/>
              </a:ext>
            </a:extLst>
          </p:cNvPr>
          <p:cNvSpPr/>
          <p:nvPr/>
        </p:nvSpPr>
        <p:spPr>
          <a:xfrm>
            <a:off x="13396232" y="2806417"/>
            <a:ext cx="1187132" cy="677420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50" dirty="0">
                <a:solidFill>
                  <a:schemeClr val="bg1">
                    <a:lumMod val="10000"/>
                  </a:schemeClr>
                </a:solidFill>
              </a:rPr>
              <a:t>Flow</a:t>
            </a:r>
          </a:p>
        </p:txBody>
      </p:sp>
      <p:sp>
        <p:nvSpPr>
          <p:cNvPr id="8" name="Rectangle: Rounded Corners 7">
            <a:extLst>
              <a:ext uri="{FF2B5EF4-FFF2-40B4-BE49-F238E27FC236}">
                <a16:creationId xmlns:a16="http://schemas.microsoft.com/office/drawing/2014/main" id="{13FF53B5-7443-7324-014A-7F26CBECF889}"/>
              </a:ext>
            </a:extLst>
          </p:cNvPr>
          <p:cNvSpPr/>
          <p:nvPr/>
        </p:nvSpPr>
        <p:spPr>
          <a:xfrm>
            <a:off x="14613050" y="2267772"/>
            <a:ext cx="1371600" cy="7324992"/>
          </a:xfrm>
          <a:prstGeom prst="roundRect">
            <a:avLst/>
          </a:prstGeom>
          <a:solidFill>
            <a:srgbClr val="FDB515"/>
          </a:solidFill>
          <a:scene3d>
            <a:camera prst="orthographicFront"/>
            <a:lightRig rig="threePt" dir="t"/>
          </a:scene3d>
          <a:sp3d>
            <a:bevelT w="114300" prst="artDeco"/>
          </a:sp3d>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US" sz="1650" dirty="0">
              <a:solidFill>
                <a:schemeClr val="tx1"/>
              </a:solidFill>
            </a:endParaRPr>
          </a:p>
          <a:p>
            <a:pPr algn="ctr"/>
            <a:endParaRPr lang="en-US" sz="1650" dirty="0">
              <a:solidFill>
                <a:schemeClr val="tx1"/>
              </a:solidFill>
            </a:endParaRPr>
          </a:p>
          <a:p>
            <a:pPr algn="ctr"/>
            <a:endParaRPr lang="en-US" sz="1650" dirty="0">
              <a:solidFill>
                <a:schemeClr val="tx1"/>
              </a:solidFill>
            </a:endParaRPr>
          </a:p>
        </p:txBody>
      </p:sp>
      <p:sp>
        <p:nvSpPr>
          <p:cNvPr id="9" name="Rectangle: Rounded Corners 8">
            <a:extLst>
              <a:ext uri="{FF2B5EF4-FFF2-40B4-BE49-F238E27FC236}">
                <a16:creationId xmlns:a16="http://schemas.microsoft.com/office/drawing/2014/main" id="{F55BA929-83A8-46B5-E2D0-0EC28CE76AAD}"/>
              </a:ext>
            </a:extLst>
          </p:cNvPr>
          <p:cNvSpPr/>
          <p:nvPr/>
        </p:nvSpPr>
        <p:spPr>
          <a:xfrm>
            <a:off x="16010843" y="2267772"/>
            <a:ext cx="1371600" cy="7324992"/>
          </a:xfrm>
          <a:prstGeom prst="roundRect">
            <a:avLst/>
          </a:prstGeom>
          <a:solidFill>
            <a:srgbClr val="FDB515"/>
          </a:solidFill>
          <a:scene3d>
            <a:camera prst="orthographicFront"/>
            <a:lightRig rig="threePt" dir="t"/>
          </a:scene3d>
          <a:sp3d>
            <a:bevelT w="114300" prst="artDeco"/>
          </a:sp3d>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US" sz="1650" dirty="0">
              <a:solidFill>
                <a:schemeClr val="tx1"/>
              </a:solidFill>
            </a:endParaRPr>
          </a:p>
        </p:txBody>
      </p:sp>
      <p:graphicFrame>
        <p:nvGraphicFramePr>
          <p:cNvPr id="10" name="Table 10">
            <a:extLst>
              <a:ext uri="{FF2B5EF4-FFF2-40B4-BE49-F238E27FC236}">
                <a16:creationId xmlns:a16="http://schemas.microsoft.com/office/drawing/2014/main" id="{AD44CD6E-EAB8-8F68-75F4-B20DF915BEB2}"/>
              </a:ext>
            </a:extLst>
          </p:cNvPr>
          <p:cNvGraphicFramePr>
            <a:graphicFrameLocks noGrp="1"/>
          </p:cNvGraphicFramePr>
          <p:nvPr>
            <p:extLst>
              <p:ext uri="{D42A27DB-BD31-4B8C-83A1-F6EECF244321}">
                <p14:modId xmlns:p14="http://schemas.microsoft.com/office/powerpoint/2010/main" val="2758098282"/>
              </p:ext>
            </p:extLst>
          </p:nvPr>
        </p:nvGraphicFramePr>
        <p:xfrm>
          <a:off x="9813404" y="3406488"/>
          <a:ext cx="7569041" cy="5863006"/>
        </p:xfrm>
        <a:graphic>
          <a:graphicData uri="http://schemas.openxmlformats.org/drawingml/2006/table">
            <a:tbl>
              <a:tblPr firstCol="1" bandRow="1">
                <a:tableStyleId>{C083E6E3-FA7D-4D7B-A595-EF9225AFEA82}</a:tableStyleId>
              </a:tblPr>
              <a:tblGrid>
                <a:gridCol w="1213954">
                  <a:extLst>
                    <a:ext uri="{9D8B030D-6E8A-4147-A177-3AD203B41FA5}">
                      <a16:colId xmlns:a16="http://schemas.microsoft.com/office/drawing/2014/main" val="1626571306"/>
                    </a:ext>
                  </a:extLst>
                </a:gridCol>
                <a:gridCol w="1135388">
                  <a:extLst>
                    <a:ext uri="{9D8B030D-6E8A-4147-A177-3AD203B41FA5}">
                      <a16:colId xmlns:a16="http://schemas.microsoft.com/office/drawing/2014/main" val="1841171689"/>
                    </a:ext>
                  </a:extLst>
                </a:gridCol>
                <a:gridCol w="1257300">
                  <a:extLst>
                    <a:ext uri="{9D8B030D-6E8A-4147-A177-3AD203B41FA5}">
                      <a16:colId xmlns:a16="http://schemas.microsoft.com/office/drawing/2014/main" val="3928091359"/>
                    </a:ext>
                  </a:extLst>
                </a:gridCol>
                <a:gridCol w="1257300">
                  <a:extLst>
                    <a:ext uri="{9D8B030D-6E8A-4147-A177-3AD203B41FA5}">
                      <a16:colId xmlns:a16="http://schemas.microsoft.com/office/drawing/2014/main" val="3715520804"/>
                    </a:ext>
                  </a:extLst>
                </a:gridCol>
                <a:gridCol w="1371600">
                  <a:extLst>
                    <a:ext uri="{9D8B030D-6E8A-4147-A177-3AD203B41FA5}">
                      <a16:colId xmlns:a16="http://schemas.microsoft.com/office/drawing/2014/main" val="2106283555"/>
                    </a:ext>
                  </a:extLst>
                </a:gridCol>
                <a:gridCol w="1333499">
                  <a:extLst>
                    <a:ext uri="{9D8B030D-6E8A-4147-A177-3AD203B41FA5}">
                      <a16:colId xmlns:a16="http://schemas.microsoft.com/office/drawing/2014/main" val="2856196357"/>
                    </a:ext>
                  </a:extLst>
                </a:gridCol>
              </a:tblGrid>
              <a:tr h="863539">
                <a:tc>
                  <a:txBody>
                    <a:bodyPr/>
                    <a:lstStyle/>
                    <a:p>
                      <a:r>
                        <a:rPr lang="en-US" sz="1400" b="0" dirty="0">
                          <a:solidFill>
                            <a:schemeClr val="bg1"/>
                          </a:solidFill>
                        </a:rPr>
                        <a:t>Warranty</a:t>
                      </a:r>
                    </a:p>
                  </a:txBody>
                  <a:tcPr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000" dirty="0"/>
                        <a:t>Up to 10 Years with Limited Capacity Warranty</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000" dirty="0"/>
                        <a:t>3 years</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sz="1000"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100" b="1" dirty="0">
                          <a:solidFill>
                            <a:schemeClr val="bg1">
                              <a:lumMod val="10000"/>
                            </a:schemeClr>
                          </a:solidFill>
                        </a:rPr>
                        <a:t>10 years </a:t>
                      </a:r>
                      <a:r>
                        <a:rPr lang="en-US" sz="1100" dirty="0">
                          <a:solidFill>
                            <a:schemeClr val="bg1">
                              <a:lumMod val="10000"/>
                            </a:schemeClr>
                          </a:solidFill>
                        </a:rPr>
                        <a:t>with no EOL degradation (Extendable with limited throughput caps)</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Maximum Value</a:t>
                      </a: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66447788"/>
                  </a:ext>
                </a:extLst>
              </a:tr>
              <a:tr h="481317">
                <a:tc>
                  <a:txBody>
                    <a:bodyPr/>
                    <a:lstStyle/>
                    <a:p>
                      <a:r>
                        <a:rPr lang="en-US" sz="1400" b="0" dirty="0">
                          <a:solidFill>
                            <a:schemeClr val="bg1"/>
                          </a:solidFill>
                        </a:rPr>
                        <a:t>Energy Density</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100-296 </a:t>
                      </a:r>
                      <a:r>
                        <a:rPr lang="en-US" sz="1000" dirty="0" err="1"/>
                        <a:t>Wh</a:t>
                      </a:r>
                      <a:r>
                        <a:rPr lang="en-US" sz="1000" dirty="0"/>
                        <a:t>/kg</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500-100 </a:t>
                      </a:r>
                      <a:r>
                        <a:rPr lang="en-US" sz="1000" dirty="0" err="1"/>
                        <a:t>Wh</a:t>
                      </a:r>
                      <a:r>
                        <a:rPr lang="en-US" sz="1000" dirty="0"/>
                        <a:t>/kg</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35-70 </a:t>
                      </a:r>
                      <a:r>
                        <a:rPr lang="en-US" sz="1000" dirty="0" err="1"/>
                        <a:t>Wh</a:t>
                      </a:r>
                      <a:r>
                        <a:rPr lang="en-US" sz="1000" dirty="0"/>
                        <a:t>/kg</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250+Wh/kg</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Among the highest</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12796286"/>
                  </a:ext>
                </a:extLst>
              </a:tr>
              <a:tr h="283127">
                <a:tc>
                  <a:txBody>
                    <a:bodyPr/>
                    <a:lstStyle/>
                    <a:p>
                      <a:r>
                        <a:rPr lang="en-US" sz="1400" b="0" dirty="0">
                          <a:solidFill>
                            <a:schemeClr val="bg1"/>
                          </a:solidFill>
                        </a:rPr>
                        <a:t>Chemistry</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Electrochemical</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Electrochemical</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Electrochemical</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Electrostatic</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No degradation</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36478929"/>
                  </a:ext>
                </a:extLst>
              </a:tr>
              <a:tr h="544246">
                <a:tc>
                  <a:txBody>
                    <a:bodyPr/>
                    <a:lstStyle/>
                    <a:p>
                      <a:r>
                        <a:rPr lang="en-US" sz="1400" b="0" dirty="0">
                          <a:solidFill>
                            <a:schemeClr val="bg1"/>
                          </a:solidFill>
                        </a:rPr>
                        <a:t>DC round-trip Efficiency</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80-93%</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70%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65-75%</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99%</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Low </a:t>
                      </a:r>
                      <a:r>
                        <a:rPr lang="en-US" sz="1100" dirty="0" err="1">
                          <a:solidFill>
                            <a:schemeClr val="bg1">
                              <a:lumMod val="10000"/>
                            </a:schemeClr>
                          </a:solidFill>
                        </a:rPr>
                        <a:t>Opex</a:t>
                      </a:r>
                      <a:endParaRPr lang="en-US" sz="1100" dirty="0">
                        <a:solidFill>
                          <a:schemeClr val="bg1">
                            <a:lumMod val="10000"/>
                          </a:schemeClr>
                        </a:solidFill>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84695580"/>
                  </a:ext>
                </a:extLst>
              </a:tr>
              <a:tr h="481317">
                <a:tc>
                  <a:txBody>
                    <a:bodyPr/>
                    <a:lstStyle/>
                    <a:p>
                      <a:r>
                        <a:rPr lang="en-US" sz="1400" b="0" dirty="0">
                          <a:solidFill>
                            <a:schemeClr val="bg1"/>
                          </a:solidFill>
                        </a:rPr>
                        <a:t>Depth of Discharge</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70-80%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50-60%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100%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100%</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Full Capacity</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11388196"/>
                  </a:ext>
                </a:extLst>
              </a:tr>
              <a:tr h="679506">
                <a:tc>
                  <a:txBody>
                    <a:bodyPr/>
                    <a:lstStyle/>
                    <a:p>
                      <a:r>
                        <a:rPr lang="en-US" sz="1400" b="0" dirty="0">
                          <a:solidFill>
                            <a:schemeClr val="bg1"/>
                          </a:solidFill>
                        </a:rPr>
                        <a:t>Exposure to Extreme Temps</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&lt;50</a:t>
                      </a:r>
                      <a:r>
                        <a:rPr lang="en-US" sz="1000" dirty="0">
                          <a:sym typeface="Symbol" panose="05050102010706020507" pitchFamily="18" charset="2"/>
                        </a:rPr>
                        <a:t>C</a:t>
                      </a:r>
                      <a:endParaRPr lang="en-US" sz="10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&lt;27</a:t>
                      </a:r>
                      <a:r>
                        <a:rPr lang="en-US" sz="1000" dirty="0">
                          <a:sym typeface="Symbol" panose="05050102010706020507" pitchFamily="18" charset="2"/>
                        </a:rPr>
                        <a:t>C</a:t>
                      </a:r>
                      <a:endParaRPr lang="en-US" sz="10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&lt;50</a:t>
                      </a:r>
                      <a:r>
                        <a:rPr lang="en-US" sz="1000" dirty="0">
                          <a:sym typeface="Symbol" panose="05050102010706020507" pitchFamily="18" charset="2"/>
                        </a:rPr>
                        <a:t>C</a:t>
                      </a:r>
                      <a:endParaRPr lang="en-US" sz="10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&lt;60</a:t>
                      </a:r>
                      <a:r>
                        <a:rPr lang="en-US" sz="1100" dirty="0">
                          <a:solidFill>
                            <a:schemeClr val="bg1">
                              <a:lumMod val="10000"/>
                            </a:schemeClr>
                          </a:solidFill>
                          <a:sym typeface="Symbol" panose="05050102010706020507" pitchFamily="18" charset="2"/>
                        </a:rPr>
                        <a:t>C</a:t>
                      </a:r>
                      <a:endParaRPr lang="en-US" sz="1100" dirty="0">
                        <a:solidFill>
                          <a:schemeClr val="bg1">
                            <a:lumMod val="10000"/>
                          </a:schemeClr>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Virtually any location</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31570839"/>
                  </a:ext>
                </a:extLst>
              </a:tr>
              <a:tr h="704688">
                <a:tc>
                  <a:txBody>
                    <a:bodyPr/>
                    <a:lstStyle/>
                    <a:p>
                      <a:r>
                        <a:rPr lang="en-US" sz="1400" b="0" dirty="0">
                          <a:solidFill>
                            <a:schemeClr val="bg1"/>
                          </a:solidFill>
                        </a:rPr>
                        <a:t>Charge Current Min-Max Voltage</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Severely Limited 3.7v to 4 v</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Severely Limited 12.23v to 12.89v</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Severely Limited N/A</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1C-2C (up to 15C) 43.2v to 60.8v</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Fast charging</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27511469"/>
                  </a:ext>
                </a:extLst>
              </a:tr>
              <a:tr h="679506">
                <a:tc>
                  <a:txBody>
                    <a:bodyPr/>
                    <a:lstStyle/>
                    <a:p>
                      <a:r>
                        <a:rPr lang="en-US" sz="1400" b="0" dirty="0">
                          <a:solidFill>
                            <a:schemeClr val="bg1"/>
                          </a:solidFill>
                        </a:rPr>
                        <a:t>Discharge Current Duration</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1000" dirty="0"/>
                        <a:t>2-4 </a:t>
                      </a:r>
                      <a:r>
                        <a:rPr lang="en-US" sz="1000" dirty="0" err="1"/>
                        <a:t>hrs</a:t>
                      </a:r>
                      <a:endParaRPr lang="en-US" sz="10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10-20 </a:t>
                      </a:r>
                      <a:r>
                        <a:rPr lang="en-US" sz="1000" dirty="0" err="1"/>
                        <a:t>hrs</a:t>
                      </a:r>
                      <a:endParaRPr lang="en-US" sz="10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000" dirty="0"/>
                        <a:t>2-10 </a:t>
                      </a:r>
                      <a:r>
                        <a:rPr lang="en-US" sz="1000" dirty="0" err="1"/>
                        <a:t>hrs</a:t>
                      </a:r>
                      <a:endParaRPr lang="en-US" sz="1000" dirty="0"/>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1C-2C</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Long Duration</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9099396"/>
                  </a:ext>
                </a:extLst>
              </a:tr>
              <a:tr h="396378">
                <a:tc>
                  <a:txBody>
                    <a:bodyPr/>
                    <a:lstStyle/>
                    <a:p>
                      <a:r>
                        <a:rPr lang="en-US" sz="1400" b="0" dirty="0">
                          <a:solidFill>
                            <a:schemeClr val="bg1"/>
                          </a:solidFill>
                        </a:rPr>
                        <a:t>No. of Cycles</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r>
                        <a:rPr lang="en-US" sz="1000" dirty="0"/>
                        <a:t>6000 (max)</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000" dirty="0"/>
                        <a:t>3000 (max)</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000" dirty="0"/>
                        <a:t>25000-50000 cycles</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25000-50000 cycles (4 cycles a day)</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Long Product Life</a:t>
                      </a:r>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6058371"/>
                  </a:ext>
                </a:extLst>
              </a:tr>
              <a:tr h="396378">
                <a:tc>
                  <a:txBody>
                    <a:bodyPr/>
                    <a:lstStyle/>
                    <a:p>
                      <a:r>
                        <a:rPr lang="en-US" sz="1400" b="0" dirty="0">
                          <a:solidFill>
                            <a:schemeClr val="bg1"/>
                          </a:solidFill>
                        </a:rPr>
                        <a:t>Applications</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r>
                        <a:rPr lang="en-US" sz="1000" dirty="0"/>
                        <a:t>Short duration</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000" dirty="0"/>
                        <a:t>Short duration</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000" dirty="0"/>
                        <a:t>Medium to long duration</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Short, medium, and long duration</a:t>
                      </a:r>
                    </a:p>
                  </a:txBody>
                  <a:tcPr>
                    <a:lnL>
                      <a:noFill/>
                    </a:lnL>
                    <a:lnR>
                      <a:noFill/>
                    </a:lnR>
                    <a:lnT>
                      <a:noFill/>
                    </a:lnT>
                    <a:lnB w="12700" cmpd="sng">
                      <a:noFill/>
                    </a:lnB>
                    <a:lnTlToBr w="12700" cmpd="sng">
                      <a:noFill/>
                      <a:prstDash val="solid"/>
                    </a:lnTlToBr>
                    <a:lnBlToTr w="12700" cmpd="sng">
                      <a:noFill/>
                      <a:prstDash val="solid"/>
                    </a:lnBlToTr>
                  </a:tcPr>
                </a:tc>
                <a:tc>
                  <a:txBody>
                    <a:bodyPr/>
                    <a:lstStyle/>
                    <a:p>
                      <a:r>
                        <a:rPr lang="en-US" sz="1100" dirty="0">
                          <a:solidFill>
                            <a:schemeClr val="bg1">
                              <a:lumMod val="10000"/>
                            </a:schemeClr>
                          </a:solidFill>
                        </a:rPr>
                        <a:t>Wide applicability</a:t>
                      </a:r>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17736145"/>
                  </a:ext>
                </a:extLst>
              </a:tr>
            </a:tbl>
          </a:graphicData>
        </a:graphic>
      </p:graphicFrame>
      <p:sp>
        <p:nvSpPr>
          <p:cNvPr id="21" name="Rectangle: Rounded Corners 20">
            <a:extLst>
              <a:ext uri="{FF2B5EF4-FFF2-40B4-BE49-F238E27FC236}">
                <a16:creationId xmlns:a16="http://schemas.microsoft.com/office/drawing/2014/main" id="{32FF8C6B-F2D6-8F2A-7D7A-09E235AFDBD4}"/>
              </a:ext>
            </a:extLst>
          </p:cNvPr>
          <p:cNvSpPr/>
          <p:nvPr/>
        </p:nvSpPr>
        <p:spPr>
          <a:xfrm>
            <a:off x="16126970" y="2407426"/>
            <a:ext cx="1139347" cy="912471"/>
          </a:xfrm>
          <a:prstGeom prst="roundRect">
            <a:avLst/>
          </a:prstGeom>
          <a:solidFill>
            <a:schemeClr val="bg1">
              <a:lumMod val="2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D33B51-D970-B6CA-A4CC-57A93209D121}"/>
              </a:ext>
            </a:extLst>
          </p:cNvPr>
          <p:cNvSpPr txBox="1"/>
          <p:nvPr/>
        </p:nvSpPr>
        <p:spPr>
          <a:xfrm>
            <a:off x="4846614" y="6096489"/>
            <a:ext cx="4213872" cy="1477328"/>
          </a:xfrm>
          <a:prstGeom prst="rect">
            <a:avLst/>
          </a:prstGeom>
          <a:noFill/>
        </p:spPr>
        <p:txBody>
          <a:bodyPr wrap="square" rtlCol="0">
            <a:spAutoFit/>
          </a:bodyPr>
          <a:lstStyle/>
          <a:p>
            <a:r>
              <a:rPr lang="en-US" dirty="0"/>
              <a:t>The opportunity with  Solutions is that our battery will charge faster, provide more efficient battery management, and has the ability to convert soon-to-be retired assets into productive resources</a:t>
            </a:r>
          </a:p>
        </p:txBody>
      </p:sp>
      <p:sp>
        <p:nvSpPr>
          <p:cNvPr id="42" name="TextBox 41">
            <a:extLst>
              <a:ext uri="{FF2B5EF4-FFF2-40B4-BE49-F238E27FC236}">
                <a16:creationId xmlns:a16="http://schemas.microsoft.com/office/drawing/2014/main" id="{F8FCB7AA-CEA0-6449-4EDB-E8999914BA03}"/>
              </a:ext>
            </a:extLst>
          </p:cNvPr>
          <p:cNvSpPr txBox="1"/>
          <p:nvPr/>
        </p:nvSpPr>
        <p:spPr>
          <a:xfrm>
            <a:off x="615283" y="2206205"/>
            <a:ext cx="8434367" cy="830997"/>
          </a:xfrm>
          <a:prstGeom prst="rect">
            <a:avLst/>
          </a:prstGeom>
          <a:noFill/>
        </p:spPr>
        <p:txBody>
          <a:bodyPr wrap="square" rtlCol="0">
            <a:spAutoFit/>
          </a:bodyPr>
          <a:lstStyle/>
          <a:p>
            <a:r>
              <a:rPr lang="en-US" sz="2400" dirty="0">
                <a:solidFill>
                  <a:srgbClr val="E7E6E6"/>
                </a:solidFill>
                <a:latin typeface="Articulate Light" panose="02000503040000020004" pitchFamily="2" charset="0"/>
              </a:rPr>
              <a:t>Together we provide the solution that favors your bottom line and increases productivity…</a:t>
            </a:r>
          </a:p>
        </p:txBody>
      </p:sp>
    </p:spTree>
    <p:extLst>
      <p:ext uri="{BB962C8B-B14F-4D97-AF65-F5344CB8AC3E}">
        <p14:creationId xmlns:p14="http://schemas.microsoft.com/office/powerpoint/2010/main" val="3401917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44A9ADD-143E-0497-F5D3-953B78EB7BFB}"/>
              </a:ext>
            </a:extLst>
          </p:cNvPr>
          <p:cNvSpPr/>
          <p:nvPr/>
        </p:nvSpPr>
        <p:spPr>
          <a:xfrm rot="10800000">
            <a:off x="7996713" y="0"/>
            <a:ext cx="9884229" cy="10058400"/>
          </a:xfrm>
          <a:prstGeom prst="rtTriangle">
            <a:avLst/>
          </a:prstGeom>
          <a:pattFill prst="pct5">
            <a:fgClr>
              <a:srgbClr val="192F5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E11B1-F645-2FC5-7FFA-728E47213A15}"/>
              </a:ext>
            </a:extLst>
          </p:cNvPr>
          <p:cNvSpPr>
            <a:spLocks noGrp="1"/>
          </p:cNvSpPr>
          <p:nvPr>
            <p:ph type="title"/>
          </p:nvPr>
        </p:nvSpPr>
        <p:spPr>
          <a:xfrm>
            <a:off x="369551" y="87216"/>
            <a:ext cx="15422880" cy="1944159"/>
          </a:xfrm>
        </p:spPr>
        <p:txBody>
          <a:bodyPr/>
          <a:lstStyle/>
          <a:p>
            <a:r>
              <a:rPr lang="en-US" dirty="0">
                <a:solidFill>
                  <a:srgbClr val="FFC000"/>
                </a:solidFill>
                <a:latin typeface="Articulate Light" panose="02000503040000020004" pitchFamily="2" charset="0"/>
              </a:rPr>
              <a:t>Why</a:t>
            </a:r>
            <a:r>
              <a:rPr lang="en-US" dirty="0">
                <a:solidFill>
                  <a:srgbClr val="192F58"/>
                </a:solidFill>
                <a:latin typeface="Articulate Extrabold" panose="02000503050000020004" pitchFamily="2" charset="0"/>
              </a:rPr>
              <a:t> This Works</a:t>
            </a:r>
          </a:p>
        </p:txBody>
      </p:sp>
      <p:sp>
        <p:nvSpPr>
          <p:cNvPr id="3" name="Content Placeholder 2">
            <a:extLst>
              <a:ext uri="{FF2B5EF4-FFF2-40B4-BE49-F238E27FC236}">
                <a16:creationId xmlns:a16="http://schemas.microsoft.com/office/drawing/2014/main" id="{75C0D362-1AC1-6D7D-0D62-E9BCF111359B}"/>
              </a:ext>
            </a:extLst>
          </p:cNvPr>
          <p:cNvSpPr>
            <a:spLocks noGrp="1"/>
          </p:cNvSpPr>
          <p:nvPr>
            <p:ph idx="1"/>
          </p:nvPr>
        </p:nvSpPr>
        <p:spPr>
          <a:xfrm>
            <a:off x="1229360" y="2137931"/>
            <a:ext cx="15422880" cy="7298985"/>
          </a:xfrm>
        </p:spPr>
        <p:txBody>
          <a:bodyPr>
            <a:normAutofit fontScale="55000" lnSpcReduction="20000"/>
          </a:bodyPr>
          <a:lstStyle/>
          <a:p>
            <a:r>
              <a:rPr lang="en-US" b="1" dirty="0">
                <a:latin typeface="Articulate Light" panose="02000503040000020004" pitchFamily="2" charset="0"/>
                <a:hlinkClick r:id="rId2"/>
              </a:rPr>
              <a:t>Inflation Reduction Act (IRA)</a:t>
            </a:r>
            <a:endParaRPr lang="en-US" b="1" dirty="0">
              <a:latin typeface="Articulate Light" panose="02000503040000020004" pitchFamily="2" charset="0"/>
            </a:endParaRPr>
          </a:p>
          <a:p>
            <a:pPr lvl="1"/>
            <a:r>
              <a:rPr lang="en-US" dirty="0">
                <a:latin typeface="Articulate Light" panose="02000503040000020004" pitchFamily="2" charset="0"/>
              </a:rPr>
              <a:t>Enacts historic deficit reduction to fight inflation </a:t>
            </a:r>
          </a:p>
          <a:p>
            <a:pPr lvl="1"/>
            <a:r>
              <a:rPr lang="en-US" dirty="0">
                <a:latin typeface="Articulate Light" panose="02000503040000020004" pitchFamily="2" charset="0"/>
              </a:rPr>
              <a:t>Lowers energy costs, increases cleaner production, and reduces carbon emissions by roughly 40 percent by 2030 </a:t>
            </a:r>
          </a:p>
          <a:p>
            <a:pPr lvl="1"/>
            <a:r>
              <a:rPr lang="en-US" dirty="0">
                <a:latin typeface="Articulate Light" panose="02000503040000020004" pitchFamily="2" charset="0"/>
              </a:rPr>
              <a:t>Allows Medicare to negotiate drug prices and caps out-of-pocket costs to $2,000 • Lowers ACA health care premiums for millions of Americans </a:t>
            </a:r>
          </a:p>
          <a:p>
            <a:pPr lvl="1"/>
            <a:r>
              <a:rPr lang="en-US" dirty="0">
                <a:latin typeface="Articulate Light" panose="02000503040000020004" pitchFamily="2" charset="0"/>
              </a:rPr>
              <a:t>Make biggest corporations and ultra-wealthy pay their fair share </a:t>
            </a:r>
          </a:p>
          <a:p>
            <a:pPr lvl="1"/>
            <a:r>
              <a:rPr lang="en-US" dirty="0">
                <a:latin typeface="Articulate Light" panose="02000503040000020004" pitchFamily="2" charset="0"/>
              </a:rPr>
              <a:t>There are no new taxes on families making $400,000 or less and no new taxes on small businesses – we are closing tax loopholes and enforcing the tax code. </a:t>
            </a:r>
          </a:p>
          <a:p>
            <a:pPr lvl="1"/>
            <a:r>
              <a:rPr lang="en-US" dirty="0">
                <a:latin typeface="Articulate Light" panose="02000503040000020004" pitchFamily="2" charset="0"/>
              </a:rPr>
              <a:t>30%-50% investment tax credit based on application</a:t>
            </a:r>
          </a:p>
          <a:p>
            <a:r>
              <a:rPr lang="en-US" b="1" dirty="0">
                <a:latin typeface="Articulate Light" panose="02000503040000020004" pitchFamily="2" charset="0"/>
              </a:rPr>
              <a:t>Leveraging the  /  Alignment</a:t>
            </a:r>
          </a:p>
          <a:p>
            <a:pPr lvl="1"/>
            <a:r>
              <a:rPr lang="en-US" dirty="0">
                <a:latin typeface="Articulate Light" panose="02000503040000020004" pitchFamily="2" charset="0"/>
              </a:rPr>
              <a:t>Providing a conversion methodology for forklifts</a:t>
            </a:r>
          </a:p>
          <a:p>
            <a:pPr lvl="1"/>
            <a:r>
              <a:rPr lang="en-US" dirty="0">
                <a:latin typeface="Articulate Light" panose="02000503040000020004" pitchFamily="2" charset="0"/>
              </a:rPr>
              <a:t>Assisting in creating an electrification plan as companies address electric assets into their fleet portfolios</a:t>
            </a:r>
          </a:p>
          <a:p>
            <a:r>
              <a:rPr lang="en-US" b="1" dirty="0">
                <a:latin typeface="Articulate Light" panose="02000503040000020004" pitchFamily="2" charset="0"/>
              </a:rPr>
              <a:t>An Intake of Your Existing Business Processes</a:t>
            </a:r>
          </a:p>
          <a:p>
            <a:pPr lvl="1"/>
            <a:r>
              <a:rPr lang="en-US" dirty="0">
                <a:latin typeface="Articulate Light" panose="02000503040000020004" pitchFamily="2" charset="0"/>
              </a:rPr>
              <a:t>Entire plan of how we can assist your company</a:t>
            </a:r>
          </a:p>
          <a:p>
            <a:pPr lvl="1"/>
            <a:r>
              <a:rPr lang="en-US" dirty="0">
                <a:latin typeface="Articulate Light" panose="02000503040000020004" pitchFamily="2" charset="0"/>
              </a:rPr>
              <a:t>Turnkey solution on your service, maintenance, installations, conversions, and electrification plans through one company</a:t>
            </a:r>
          </a:p>
          <a:p>
            <a:r>
              <a:rPr lang="en-US" b="1" dirty="0">
                <a:latin typeface="Articulate Light" panose="02000503040000020004" pitchFamily="2" charset="0"/>
              </a:rPr>
              <a:t>Types of Companies We Work Well With</a:t>
            </a:r>
          </a:p>
          <a:p>
            <a:pPr lvl="1"/>
            <a:r>
              <a:rPr lang="en-US" dirty="0">
                <a:latin typeface="Articulate Light" panose="02000503040000020004" pitchFamily="2" charset="0"/>
              </a:rPr>
              <a:t>Cold Storage</a:t>
            </a:r>
          </a:p>
          <a:p>
            <a:pPr lvl="1"/>
            <a:r>
              <a:rPr lang="en-US" dirty="0">
                <a:latin typeface="Articulate Light" panose="02000503040000020004" pitchFamily="2" charset="0"/>
              </a:rPr>
              <a:t>Forklifts and Warehousing Environments</a:t>
            </a:r>
          </a:p>
          <a:p>
            <a:pPr lvl="1"/>
            <a:r>
              <a:rPr lang="en-US" dirty="0">
                <a:latin typeface="Articulate Light" panose="02000503040000020004" pitchFamily="2" charset="0"/>
              </a:rPr>
              <a:t>Companies with EV Charging Strategies</a:t>
            </a:r>
          </a:p>
          <a:p>
            <a:pPr lvl="1"/>
            <a:r>
              <a:rPr lang="en-US" dirty="0">
                <a:latin typeface="Articulate Light" panose="02000503040000020004" pitchFamily="2" charset="0"/>
              </a:rPr>
              <a:t>Metro and Rural clients</a:t>
            </a:r>
          </a:p>
          <a:p>
            <a:pPr lvl="1"/>
            <a:r>
              <a:rPr lang="en-US" dirty="0">
                <a:latin typeface="Articulate Light" panose="02000503040000020004" pitchFamily="2" charset="0"/>
              </a:rPr>
              <a:t>Mobile Fleet companies</a:t>
            </a:r>
          </a:p>
          <a:p>
            <a:pPr lvl="1"/>
            <a:r>
              <a:rPr lang="en-US" dirty="0">
                <a:latin typeface="Articulate Light" panose="02000503040000020004" pitchFamily="2" charset="0"/>
              </a:rPr>
              <a:t>Rock Crushing Facilities</a:t>
            </a:r>
          </a:p>
          <a:p>
            <a:pPr lvl="1"/>
            <a:r>
              <a:rPr lang="en-US" dirty="0">
                <a:latin typeface="Articulate Light" panose="02000503040000020004" pitchFamily="2" charset="0"/>
              </a:rPr>
              <a:t>Oil and Gas Applications</a:t>
            </a:r>
          </a:p>
        </p:txBody>
      </p:sp>
      <p:sp>
        <p:nvSpPr>
          <p:cNvPr id="26" name="Half Frame 25">
            <a:extLst>
              <a:ext uri="{FF2B5EF4-FFF2-40B4-BE49-F238E27FC236}">
                <a16:creationId xmlns:a16="http://schemas.microsoft.com/office/drawing/2014/main" id="{97AC8603-C826-4B71-50D7-E278475A5364}"/>
              </a:ext>
            </a:extLst>
          </p:cNvPr>
          <p:cNvSpPr/>
          <p:nvPr/>
        </p:nvSpPr>
        <p:spPr>
          <a:xfrm>
            <a:off x="1018045" y="1949453"/>
            <a:ext cx="10590427" cy="376955"/>
          </a:xfrm>
          <a:prstGeom prst="halfFram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Half Frame 26">
            <a:extLst>
              <a:ext uri="{FF2B5EF4-FFF2-40B4-BE49-F238E27FC236}">
                <a16:creationId xmlns:a16="http://schemas.microsoft.com/office/drawing/2014/main" id="{1231BCC4-C1C1-DE7D-9E75-56B3734A3164}"/>
              </a:ext>
            </a:extLst>
          </p:cNvPr>
          <p:cNvSpPr/>
          <p:nvPr/>
        </p:nvSpPr>
        <p:spPr>
          <a:xfrm rot="10800000">
            <a:off x="1017296" y="8987677"/>
            <a:ext cx="10801078" cy="376955"/>
          </a:xfrm>
          <a:prstGeom prst="halfFrame">
            <a:avLst/>
          </a:prstGeom>
          <a:solidFill>
            <a:srgbClr val="003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7372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FDB515"/>
            </a:gs>
            <a:gs pos="90000">
              <a:srgbClr val="002060"/>
            </a:gs>
            <a:gs pos="100000">
              <a:srgbClr val="00326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413C-1E6D-F4B1-33DE-433D51871CB4}"/>
              </a:ext>
            </a:extLst>
          </p:cNvPr>
          <p:cNvSpPr txBox="1">
            <a:spLocks/>
          </p:cNvSpPr>
          <p:nvPr/>
        </p:nvSpPr>
        <p:spPr>
          <a:xfrm>
            <a:off x="461882" y="418259"/>
            <a:ext cx="17184501" cy="1033435"/>
          </a:xfrm>
          <a:prstGeom prst="rect">
            <a:avLst/>
          </a:prstGeom>
        </p:spPr>
        <p:txBody>
          <a:bodyPr/>
          <a:lstStyle>
            <a:lvl1pPr algn="l" defTabSz="777240" rtl="0" eaLnBrk="1" latinLnBrk="0" hangingPunct="1">
              <a:lnSpc>
                <a:spcPct val="90000"/>
              </a:lnSpc>
              <a:spcBef>
                <a:spcPct val="0"/>
              </a:spcBef>
              <a:buNone/>
              <a:defRPr sz="3740" kern="1200">
                <a:solidFill>
                  <a:srgbClr val="FDB515"/>
                </a:solidFill>
                <a:latin typeface="Articulate Extrabold" panose="02000503050000020004" pitchFamily="2" charset="0"/>
                <a:ea typeface="+mj-ea"/>
                <a:cs typeface="+mj-cs"/>
              </a:defRPr>
            </a:lvl1pPr>
          </a:lstStyle>
          <a:p>
            <a:r>
              <a:rPr lang="en-US" sz="4800" dirty="0">
                <a:solidFill>
                  <a:schemeClr val="bg1"/>
                </a:solidFill>
                <a:latin typeface="Articulate Light" panose="02000503040000020004" pitchFamily="2" charset="0"/>
              </a:rPr>
              <a:t>ADVANCED</a:t>
            </a:r>
            <a:r>
              <a:rPr lang="en-US" sz="4800" dirty="0"/>
              <a:t> </a:t>
            </a:r>
            <a:r>
              <a:rPr lang="en-US" sz="4800" dirty="0">
                <a:solidFill>
                  <a:srgbClr val="003262"/>
                </a:solidFill>
              </a:rPr>
              <a:t>EMISSIONS REDUCTION SYSTEMS (ERS)</a:t>
            </a:r>
          </a:p>
        </p:txBody>
      </p:sp>
      <p:grpSp>
        <p:nvGrpSpPr>
          <p:cNvPr id="62" name="Group 61">
            <a:extLst>
              <a:ext uri="{FF2B5EF4-FFF2-40B4-BE49-F238E27FC236}">
                <a16:creationId xmlns:a16="http://schemas.microsoft.com/office/drawing/2014/main" id="{BB4AE3EE-293F-BFE4-D168-7D90D38E8FCA}"/>
              </a:ext>
            </a:extLst>
          </p:cNvPr>
          <p:cNvGrpSpPr/>
          <p:nvPr/>
        </p:nvGrpSpPr>
        <p:grpSpPr>
          <a:xfrm>
            <a:off x="2941966" y="6731447"/>
            <a:ext cx="12635630" cy="2851013"/>
            <a:chOff x="3676188" y="6096000"/>
            <a:chExt cx="11327504" cy="2555857"/>
          </a:xfrm>
        </p:grpSpPr>
        <p:sp>
          <p:nvSpPr>
            <p:cNvPr id="17" name="Oval 16">
              <a:extLst>
                <a:ext uri="{FF2B5EF4-FFF2-40B4-BE49-F238E27FC236}">
                  <a16:creationId xmlns:a16="http://schemas.microsoft.com/office/drawing/2014/main" id="{4D336099-E1F7-D19C-533A-5C4E381C29E9}"/>
                </a:ext>
              </a:extLst>
            </p:cNvPr>
            <p:cNvSpPr/>
            <p:nvPr/>
          </p:nvSpPr>
          <p:spPr>
            <a:xfrm>
              <a:off x="4971508" y="6096000"/>
              <a:ext cx="139700" cy="139700"/>
            </a:xfrm>
            <a:prstGeom prst="ellipse">
              <a:avLst/>
            </a:prstGeom>
            <a:solidFill>
              <a:srgbClr val="00326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A9A045-F993-C648-7238-B941726F2047}"/>
                </a:ext>
              </a:extLst>
            </p:cNvPr>
            <p:cNvSpPr/>
            <p:nvPr/>
          </p:nvSpPr>
          <p:spPr>
            <a:xfrm>
              <a:off x="4965700" y="6296418"/>
              <a:ext cx="139700" cy="139700"/>
            </a:xfrm>
            <a:prstGeom prst="ellipse">
              <a:avLst/>
            </a:prstGeom>
            <a:solidFill>
              <a:srgbClr val="00326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58353F-A8B0-7DE4-F5A2-1DCAAF2770C5}"/>
                </a:ext>
              </a:extLst>
            </p:cNvPr>
            <p:cNvSpPr/>
            <p:nvPr/>
          </p:nvSpPr>
          <p:spPr>
            <a:xfrm>
              <a:off x="4965700" y="6499618"/>
              <a:ext cx="139700" cy="139700"/>
            </a:xfrm>
            <a:prstGeom prst="ellipse">
              <a:avLst/>
            </a:prstGeom>
            <a:solidFill>
              <a:srgbClr val="00326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8DAF2F-54BC-559C-8A5D-01009923A60A}"/>
                </a:ext>
              </a:extLst>
            </p:cNvPr>
            <p:cNvSpPr/>
            <p:nvPr/>
          </p:nvSpPr>
          <p:spPr>
            <a:xfrm>
              <a:off x="8965081" y="6096000"/>
              <a:ext cx="139700" cy="139700"/>
            </a:xfrm>
            <a:prstGeom prst="ellipse">
              <a:avLst/>
            </a:prstGeom>
            <a:solidFill>
              <a:srgbClr val="64779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A289AE-5B39-60AD-3A12-452BC7ECA1DA}"/>
                </a:ext>
              </a:extLst>
            </p:cNvPr>
            <p:cNvSpPr/>
            <p:nvPr/>
          </p:nvSpPr>
          <p:spPr>
            <a:xfrm>
              <a:off x="8965082" y="6297429"/>
              <a:ext cx="139700" cy="139700"/>
            </a:xfrm>
            <a:prstGeom prst="ellipse">
              <a:avLst/>
            </a:prstGeom>
            <a:solidFill>
              <a:srgbClr val="64779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44A571D-5BC1-4060-C342-007A89661F5C}"/>
                </a:ext>
              </a:extLst>
            </p:cNvPr>
            <p:cNvSpPr/>
            <p:nvPr/>
          </p:nvSpPr>
          <p:spPr>
            <a:xfrm>
              <a:off x="8965082" y="6500629"/>
              <a:ext cx="139700" cy="139700"/>
            </a:xfrm>
            <a:prstGeom prst="ellipse">
              <a:avLst/>
            </a:prstGeom>
            <a:solidFill>
              <a:srgbClr val="64779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47E4AAE-7EE2-C2FE-11CF-B8E279081FDA}"/>
                </a:ext>
              </a:extLst>
            </p:cNvPr>
            <p:cNvSpPr/>
            <p:nvPr/>
          </p:nvSpPr>
          <p:spPr>
            <a:xfrm>
              <a:off x="13281963" y="6096000"/>
              <a:ext cx="139700" cy="139700"/>
            </a:xfrm>
            <a:prstGeom prst="ellipse">
              <a:avLst/>
            </a:prstGeom>
            <a:solidFill>
              <a:srgbClr val="FDB51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312E275-FDE7-D47B-7D35-384B809A504E}"/>
                </a:ext>
              </a:extLst>
            </p:cNvPr>
            <p:cNvSpPr/>
            <p:nvPr/>
          </p:nvSpPr>
          <p:spPr>
            <a:xfrm>
              <a:off x="13281964" y="6296418"/>
              <a:ext cx="139700" cy="139700"/>
            </a:xfrm>
            <a:prstGeom prst="ellipse">
              <a:avLst/>
            </a:prstGeom>
            <a:solidFill>
              <a:srgbClr val="FDB51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8018E7-93FD-24B3-4788-35EF3F4BC7B1}"/>
                </a:ext>
              </a:extLst>
            </p:cNvPr>
            <p:cNvSpPr/>
            <p:nvPr/>
          </p:nvSpPr>
          <p:spPr>
            <a:xfrm>
              <a:off x="13281964" y="6499618"/>
              <a:ext cx="139700" cy="139700"/>
            </a:xfrm>
            <a:prstGeom prst="ellipse">
              <a:avLst/>
            </a:prstGeom>
            <a:solidFill>
              <a:srgbClr val="FDB51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C02C6EE-F5A6-8534-6B29-F5A0386E0AFF}"/>
                </a:ext>
              </a:extLst>
            </p:cNvPr>
            <p:cNvSpPr txBox="1"/>
            <p:nvPr/>
          </p:nvSpPr>
          <p:spPr>
            <a:xfrm>
              <a:off x="3676188" y="6829818"/>
              <a:ext cx="2768600" cy="1324385"/>
            </a:xfrm>
            <a:prstGeom prst="rect">
              <a:avLst/>
            </a:prstGeom>
            <a:noFill/>
          </p:spPr>
          <p:txBody>
            <a:bodyPr wrap="square" rtlCol="0">
              <a:spAutoFit/>
            </a:bodyPr>
            <a:lstStyle/>
            <a:p>
              <a:r>
                <a:rPr lang="en-US" b="1" dirty="0">
                  <a:latin typeface="Articulate" panose="02000503040000020004" pitchFamily="2" charset="0"/>
                </a:rPr>
                <a:t>Power Generation</a:t>
              </a:r>
            </a:p>
            <a:p>
              <a:pPr marL="285750" indent="-285750">
                <a:buFont typeface="Arial" panose="020B0604020202020204" pitchFamily="34" charset="0"/>
                <a:buChar char="•"/>
              </a:pPr>
              <a:r>
                <a:rPr lang="en-US" dirty="0">
                  <a:latin typeface="Articulate Light" panose="02000503040000020004" pitchFamily="2" charset="0"/>
                </a:rPr>
                <a:t>Solar Array</a:t>
              </a:r>
            </a:p>
            <a:p>
              <a:pPr marL="285750" indent="-285750">
                <a:buFont typeface="Arial" panose="020B0604020202020204" pitchFamily="34" charset="0"/>
                <a:buChar char="•"/>
              </a:pPr>
              <a:r>
                <a:rPr lang="en-US" dirty="0">
                  <a:latin typeface="Articulate Light" panose="02000503040000020004" pitchFamily="2" charset="0"/>
                </a:rPr>
                <a:t>Diesel Gensets</a:t>
              </a:r>
            </a:p>
            <a:p>
              <a:pPr marL="285750" indent="-285750">
                <a:buFont typeface="Arial" panose="020B0604020202020204" pitchFamily="34" charset="0"/>
                <a:buChar char="•"/>
              </a:pPr>
              <a:r>
                <a:rPr lang="en-US" dirty="0">
                  <a:latin typeface="Articulate Light" panose="02000503040000020004" pitchFamily="2" charset="0"/>
                </a:rPr>
                <a:t>Wind</a:t>
              </a:r>
            </a:p>
            <a:p>
              <a:pPr marL="285750" indent="-285750">
                <a:buFont typeface="Arial" panose="020B0604020202020204" pitchFamily="34" charset="0"/>
                <a:buChar char="•"/>
              </a:pPr>
              <a:r>
                <a:rPr lang="en-US" dirty="0">
                  <a:latin typeface="Articulate Light" panose="02000503040000020004" pitchFamily="2" charset="0"/>
                </a:rPr>
                <a:t>Grid Tied</a:t>
              </a:r>
            </a:p>
          </p:txBody>
        </p:sp>
        <p:sp>
          <p:nvSpPr>
            <p:cNvPr id="29" name="TextBox 28">
              <a:extLst>
                <a:ext uri="{FF2B5EF4-FFF2-40B4-BE49-F238E27FC236}">
                  <a16:creationId xmlns:a16="http://schemas.microsoft.com/office/drawing/2014/main" id="{74FB17D5-94B6-4022-1359-33FF6A46341B}"/>
                </a:ext>
              </a:extLst>
            </p:cNvPr>
            <p:cNvSpPr txBox="1"/>
            <p:nvPr/>
          </p:nvSpPr>
          <p:spPr>
            <a:xfrm>
              <a:off x="7771282" y="6830828"/>
              <a:ext cx="2768600" cy="1821029"/>
            </a:xfrm>
            <a:prstGeom prst="rect">
              <a:avLst/>
            </a:prstGeom>
            <a:noFill/>
          </p:spPr>
          <p:txBody>
            <a:bodyPr wrap="square" rtlCol="0">
              <a:spAutoFit/>
            </a:bodyPr>
            <a:lstStyle/>
            <a:p>
              <a:r>
                <a:rPr lang="en-US" b="1" dirty="0">
                  <a:latin typeface="Articulate" panose="02000503040000020004" pitchFamily="2" charset="0"/>
                </a:rPr>
                <a:t>Advanced Energy Storage</a:t>
              </a:r>
            </a:p>
            <a:p>
              <a:pPr marL="285750" lvl="0" indent="-285750">
                <a:buFont typeface="Arial" panose="020B0604020202020204" pitchFamily="34" charset="0"/>
                <a:buChar char="•"/>
              </a:pPr>
              <a:r>
                <a:rPr lang="en-US" sz="1800" dirty="0"/>
                <a:t>Stores Electrostatically</a:t>
              </a:r>
            </a:p>
            <a:p>
              <a:pPr marL="285750" lvl="0" indent="-285750">
                <a:buFont typeface="Arial" panose="020B0604020202020204" pitchFamily="34" charset="0"/>
                <a:buChar char="•"/>
              </a:pPr>
              <a:r>
                <a:rPr lang="en-US" sz="1800" dirty="0"/>
                <a:t>Non-Chemical</a:t>
              </a:r>
            </a:p>
            <a:p>
              <a:pPr marL="285750" lvl="0" indent="-285750">
                <a:buFont typeface="Arial" panose="020B0604020202020204" pitchFamily="34" charset="0"/>
                <a:buChar char="•"/>
              </a:pPr>
              <a:r>
                <a:rPr lang="en-US" sz="1800" dirty="0"/>
                <a:t>Charges/Discharges Fast</a:t>
              </a:r>
            </a:p>
            <a:p>
              <a:pPr marL="285750" lvl="0" indent="-285750">
                <a:buFont typeface="Arial" panose="020B0604020202020204" pitchFamily="34" charset="0"/>
                <a:buChar char="•"/>
              </a:pPr>
              <a:r>
                <a:rPr lang="en-US" sz="1800" dirty="0"/>
                <a:t>15,000+ Life Cycles</a:t>
              </a:r>
            </a:p>
            <a:p>
              <a:pPr marL="285750" lvl="0" indent="-285750">
                <a:buFont typeface="Arial" panose="020B0604020202020204" pitchFamily="34" charset="0"/>
                <a:buChar char="•"/>
              </a:pPr>
              <a:r>
                <a:rPr lang="en-US" sz="1800" dirty="0"/>
                <a:t>99%+ round Trip Efficiency</a:t>
              </a:r>
            </a:p>
            <a:p>
              <a:pPr marL="285750" lvl="0" indent="-285750">
                <a:buFont typeface="Arial" panose="020B0604020202020204" pitchFamily="34" charset="0"/>
                <a:buChar char="•"/>
              </a:pPr>
              <a:r>
                <a:rPr lang="en-US" sz="1800" dirty="0"/>
                <a:t>Intrinsically Safe</a:t>
              </a:r>
            </a:p>
          </p:txBody>
        </p:sp>
        <p:sp>
          <p:nvSpPr>
            <p:cNvPr id="30" name="TextBox 29">
              <a:extLst>
                <a:ext uri="{FF2B5EF4-FFF2-40B4-BE49-F238E27FC236}">
                  <a16:creationId xmlns:a16="http://schemas.microsoft.com/office/drawing/2014/main" id="{84215A61-7540-EE27-6891-12CF0D4A5E22}"/>
                </a:ext>
              </a:extLst>
            </p:cNvPr>
            <p:cNvSpPr txBox="1"/>
            <p:nvPr/>
          </p:nvSpPr>
          <p:spPr>
            <a:xfrm>
              <a:off x="12235092" y="6842213"/>
              <a:ext cx="2768600" cy="1572706"/>
            </a:xfrm>
            <a:prstGeom prst="rect">
              <a:avLst/>
            </a:prstGeom>
            <a:noFill/>
          </p:spPr>
          <p:txBody>
            <a:bodyPr wrap="square" rtlCol="0">
              <a:spAutoFit/>
            </a:bodyPr>
            <a:lstStyle/>
            <a:p>
              <a:pPr lvl="0"/>
              <a:r>
                <a:rPr lang="en-US" b="1" dirty="0">
                  <a:latin typeface="Articulate" panose="02000503040000020004" pitchFamily="2" charset="0"/>
                </a:rPr>
                <a:t>Energy Delivery</a:t>
              </a:r>
            </a:p>
            <a:p>
              <a:pPr marL="285750" indent="-285750">
                <a:buFont typeface="Arial" panose="020B0604020202020204" pitchFamily="34" charset="0"/>
                <a:buChar char="•"/>
              </a:pPr>
              <a:r>
                <a:rPr lang="en-US" dirty="0">
                  <a:latin typeface="Articulate Light" panose="02000503040000020004" pitchFamily="2" charset="0"/>
                </a:rPr>
                <a:t>Back Up Power-UPS</a:t>
              </a:r>
            </a:p>
            <a:p>
              <a:pPr marL="285750" indent="-285750">
                <a:buFont typeface="Arial" panose="020B0604020202020204" pitchFamily="34" charset="0"/>
                <a:buChar char="•"/>
              </a:pPr>
              <a:r>
                <a:rPr lang="en-US" dirty="0">
                  <a:latin typeface="Articulate Light" panose="02000503040000020004" pitchFamily="2" charset="0"/>
                </a:rPr>
                <a:t>Demand Management</a:t>
              </a:r>
            </a:p>
            <a:p>
              <a:pPr marL="285750" indent="-285750">
                <a:buFont typeface="Arial" panose="020B0604020202020204" pitchFamily="34" charset="0"/>
                <a:buChar char="•"/>
              </a:pPr>
              <a:r>
                <a:rPr lang="en-US" dirty="0">
                  <a:latin typeface="Articulate Light" panose="02000503040000020004" pitchFamily="2" charset="0"/>
                </a:rPr>
                <a:t>Off Grid</a:t>
              </a:r>
            </a:p>
            <a:p>
              <a:pPr marL="285750" indent="-285750">
                <a:buFont typeface="Arial" panose="020B0604020202020204" pitchFamily="34" charset="0"/>
                <a:buChar char="•"/>
              </a:pPr>
              <a:r>
                <a:rPr lang="en-US" dirty="0">
                  <a:latin typeface="Articulate Light" panose="02000503040000020004" pitchFamily="2" charset="0"/>
                </a:rPr>
                <a:t>EV Charging</a:t>
              </a:r>
            </a:p>
            <a:p>
              <a:pPr marL="285750" indent="-285750">
                <a:buFont typeface="Arial" panose="020B0604020202020204" pitchFamily="34" charset="0"/>
                <a:buChar char="•"/>
              </a:pPr>
              <a:r>
                <a:rPr lang="en-US" dirty="0">
                  <a:latin typeface="Articulate Light" panose="02000503040000020004" pitchFamily="2" charset="0"/>
                </a:rPr>
                <a:t>Hybrid Delivery</a:t>
              </a:r>
            </a:p>
          </p:txBody>
        </p:sp>
      </p:grpSp>
      <p:grpSp>
        <p:nvGrpSpPr>
          <p:cNvPr id="4" name="Group 3">
            <a:extLst>
              <a:ext uri="{FF2B5EF4-FFF2-40B4-BE49-F238E27FC236}">
                <a16:creationId xmlns:a16="http://schemas.microsoft.com/office/drawing/2014/main" id="{284FE743-B12F-6A1E-99F7-82E2A6E726B3}"/>
              </a:ext>
            </a:extLst>
          </p:cNvPr>
          <p:cNvGrpSpPr/>
          <p:nvPr/>
        </p:nvGrpSpPr>
        <p:grpSpPr>
          <a:xfrm>
            <a:off x="2188933" y="2347281"/>
            <a:ext cx="13647967" cy="3923892"/>
            <a:chOff x="2188933" y="2164399"/>
            <a:chExt cx="13647967" cy="3923892"/>
          </a:xfrm>
        </p:grpSpPr>
        <p:grpSp>
          <p:nvGrpSpPr>
            <p:cNvPr id="60" name="Group 59">
              <a:extLst>
                <a:ext uri="{FF2B5EF4-FFF2-40B4-BE49-F238E27FC236}">
                  <a16:creationId xmlns:a16="http://schemas.microsoft.com/office/drawing/2014/main" id="{B1EBC7D1-23B3-D6AC-D586-EBE2C9B848D0}"/>
                </a:ext>
              </a:extLst>
            </p:cNvPr>
            <p:cNvGrpSpPr/>
            <p:nvPr/>
          </p:nvGrpSpPr>
          <p:grpSpPr>
            <a:xfrm>
              <a:off x="2188933" y="2164399"/>
              <a:ext cx="13647967" cy="3923892"/>
              <a:chOff x="3123009" y="2529057"/>
              <a:chExt cx="10866502" cy="3124200"/>
            </a:xfrm>
          </p:grpSpPr>
          <p:sp>
            <p:nvSpPr>
              <p:cNvPr id="59" name="Hexagon 58">
                <a:extLst>
                  <a:ext uri="{FF2B5EF4-FFF2-40B4-BE49-F238E27FC236}">
                    <a16:creationId xmlns:a16="http://schemas.microsoft.com/office/drawing/2014/main" id="{37A4A493-8420-E58A-2F7B-7064F7094184}"/>
                  </a:ext>
                </a:extLst>
              </p:cNvPr>
              <p:cNvSpPr/>
              <p:nvPr/>
            </p:nvSpPr>
            <p:spPr>
              <a:xfrm>
                <a:off x="10620527" y="2776442"/>
                <a:ext cx="3089594" cy="2663444"/>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B0EC3C35-750E-5538-014F-A65F7E7EFE2E}"/>
                  </a:ext>
                </a:extLst>
              </p:cNvPr>
              <p:cNvGrpSpPr/>
              <p:nvPr/>
            </p:nvGrpSpPr>
            <p:grpSpPr>
              <a:xfrm>
                <a:off x="3123009" y="2529057"/>
                <a:ext cx="10866502" cy="3124200"/>
                <a:chOff x="3021409" y="3395725"/>
                <a:chExt cx="10866502" cy="3124200"/>
              </a:xfrm>
            </p:grpSpPr>
            <p:sp>
              <p:nvSpPr>
                <p:cNvPr id="15" name="Hexagon 14">
                  <a:extLst>
                    <a:ext uri="{FF2B5EF4-FFF2-40B4-BE49-F238E27FC236}">
                      <a16:creationId xmlns:a16="http://schemas.microsoft.com/office/drawing/2014/main" id="{683CD561-5A35-C714-FA85-3E71D3AE6E12}"/>
                    </a:ext>
                  </a:extLst>
                </p:cNvPr>
                <p:cNvSpPr/>
                <p:nvPr/>
              </p:nvSpPr>
              <p:spPr>
                <a:xfrm>
                  <a:off x="6639767" y="3395725"/>
                  <a:ext cx="3624072" cy="3124200"/>
                </a:xfrm>
                <a:prstGeom prst="hexagon">
                  <a:avLst/>
                </a:prstGeom>
                <a:noFill/>
                <a:ln w="635000">
                  <a:solidFill>
                    <a:srgbClr val="647795">
                      <a:alpha val="75000"/>
                    </a:srgb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2F312A0B-721E-74DA-38F7-2EEC8BDD3840}"/>
                    </a:ext>
                  </a:extLst>
                </p:cNvPr>
                <p:cNvSpPr/>
                <p:nvPr/>
              </p:nvSpPr>
              <p:spPr>
                <a:xfrm>
                  <a:off x="10263839" y="3395725"/>
                  <a:ext cx="3624072" cy="3124200"/>
                </a:xfrm>
                <a:prstGeom prst="hexagon">
                  <a:avLst/>
                </a:prstGeom>
                <a:noFill/>
                <a:ln w="635000">
                  <a:solidFill>
                    <a:srgbClr val="FDB515">
                      <a:alpha val="75000"/>
                    </a:srgb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DDF3DC98-89A4-8001-7B17-DF6EADB7B82D}"/>
                    </a:ext>
                  </a:extLst>
                </p:cNvPr>
                <p:cNvSpPr/>
                <p:nvPr/>
              </p:nvSpPr>
              <p:spPr>
                <a:xfrm>
                  <a:off x="3021409" y="3395725"/>
                  <a:ext cx="3624072" cy="3124200"/>
                </a:xfrm>
                <a:prstGeom prst="hexagon">
                  <a:avLst/>
                </a:prstGeom>
                <a:noFill/>
                <a:ln w="635000">
                  <a:solidFill>
                    <a:srgbClr val="003262">
                      <a:alpha val="75000"/>
                    </a:srgb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Hexagon 54">
                <a:extLst>
                  <a:ext uri="{FF2B5EF4-FFF2-40B4-BE49-F238E27FC236}">
                    <a16:creationId xmlns:a16="http://schemas.microsoft.com/office/drawing/2014/main" id="{FDCFE953-4DD8-F3EB-EA79-9BA847066A1F}"/>
                  </a:ext>
                </a:extLst>
              </p:cNvPr>
              <p:cNvSpPr/>
              <p:nvPr/>
            </p:nvSpPr>
            <p:spPr>
              <a:xfrm>
                <a:off x="3393308" y="2754675"/>
                <a:ext cx="3069586" cy="2665347"/>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B91BF1F4-2C1A-1D22-203F-C48B0585A2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18" b="99297" l="5421" r="89907">
                            <a14:foregroundMark x1="8037" y1="10896" x2="8037" y2="10896"/>
                            <a14:foregroundMark x1="9346" y1="6854" x2="9346" y2="6854"/>
                            <a14:foregroundMark x1="11402" y1="5624" x2="17009" y2="4218"/>
                            <a14:foregroundMark x1="14953" y1="18102" x2="26729" y2="75923"/>
                            <a14:foregroundMark x1="26729" y1="75923" x2="9346" y2="24605"/>
                            <a14:foregroundMark x1="19813" y1="31107" x2="17009" y2="22671"/>
                            <a14:foregroundMark x1="19065" y1="81722" x2="12150" y2="85589"/>
                            <a14:foregroundMark x1="28972" y1="82250" x2="12181" y2="55802"/>
                            <a14:foregroundMark x1="7811" y1="36314" x2="9346" y2="11424"/>
                            <a14:foregroundMark x1="27663" y1="90861" x2="38318" y2="98067"/>
                            <a14:foregroundMark x1="17009" y1="83656" x2="27663" y2="90861"/>
                            <a14:foregroundMark x1="38318" y1="98067" x2="19065" y2="8260"/>
                            <a14:foregroundMark x1="88412" y1="59589" x2="89533" y2="44991"/>
                            <a14:foregroundMark x1="87576" y1="60633" x2="88785" y2="37083"/>
                            <a14:foregroundMark x1="88785" y1="37083" x2="85421" y2="29877"/>
                            <a14:foregroundMark x1="19813" y1="79613" x2="14953" y2="58699"/>
                            <a14:foregroundMark x1="9346" y1="21265" x2="17009" y2="8787"/>
                            <a14:foregroundMark x1="7290" y1="21265" x2="7290" y2="8260"/>
                            <a14:foregroundMark x1="7290" y1="13357" x2="5794" y2="8260"/>
                            <a14:foregroundMark x1="5794" y1="6151" x2="18505" y2="6854"/>
                            <a14:foregroundMark x1="22815" y1="90861" x2="26729" y2="96661"/>
                            <a14:foregroundMark x1="20561" y1="87522" x2="22815" y2="90861"/>
                            <a14:foregroundMark x1="15701" y1="86819" x2="21121" y2="98770"/>
                            <a14:foregroundMark x1="12150" y1="86819" x2="19813" y2="99297"/>
                            <a14:backgroundMark x1="61682" y1="94728" x2="64486" y2="92794"/>
                            <a14:backgroundMark x1="24673" y1="90861" x2="24673" y2="90861"/>
                            <a14:backgroundMark x1="10093" y1="51494" x2="7290" y2="39016"/>
                            <a14:backgroundMark x1="7290" y1="36380" x2="10093" y2="56063"/>
                            <a14:backgroundMark x1="14953" y1="5624" x2="14953" y2="5624"/>
                            <a14:backgroundMark x1="87477" y1="63269" x2="87477" y2="63269"/>
                            <a14:backgroundMark x1="88785" y1="60633" x2="88785" y2="60633"/>
                            <a14:backgroundMark x1="86729" y1="63269" x2="86729" y2="63269"/>
                            <a14:backgroundMark x1="88224" y1="62039" x2="90280" y2="60633"/>
                            <a14:backgroundMark x1="86729" y1="62566" x2="89533" y2="60633"/>
                          </a14:backgroundRemoval>
                        </a14:imgEffect>
                      </a14:imgLayer>
                    </a14:imgProps>
                  </a:ext>
                </a:extLst>
              </a:blip>
              <a:stretch>
                <a:fillRect/>
              </a:stretch>
            </p:blipFill>
            <p:spPr>
              <a:xfrm>
                <a:off x="4041578" y="3177894"/>
                <a:ext cx="1820913" cy="1936635"/>
              </a:xfrm>
              <a:prstGeom prst="rect">
                <a:avLst/>
              </a:prstGeom>
            </p:spPr>
          </p:pic>
        </p:grpSp>
        <p:sp>
          <p:nvSpPr>
            <p:cNvPr id="3" name="Rectangle 2">
              <a:extLst>
                <a:ext uri="{FF2B5EF4-FFF2-40B4-BE49-F238E27FC236}">
                  <a16:creationId xmlns:a16="http://schemas.microsoft.com/office/drawing/2014/main" id="{7FB6E26F-5EA7-9239-464B-4ABB8C698606}"/>
                </a:ext>
              </a:extLst>
            </p:cNvPr>
            <p:cNvSpPr/>
            <p:nvPr/>
          </p:nvSpPr>
          <p:spPr>
            <a:xfrm>
              <a:off x="13313587" y="3594656"/>
              <a:ext cx="737797" cy="266188"/>
            </a:xfrm>
            <a:prstGeom prst="rect">
              <a:avLst/>
            </a:prstGeom>
            <a:solidFill>
              <a:srgbClr val="A8A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0275B27D-F008-21F4-905B-AF47E2B6B4EE}"/>
              </a:ext>
            </a:extLst>
          </p:cNvPr>
          <p:cNvGrpSpPr/>
          <p:nvPr/>
        </p:nvGrpSpPr>
        <p:grpSpPr>
          <a:xfrm>
            <a:off x="1471678" y="1780914"/>
            <a:ext cx="15185825" cy="5109839"/>
            <a:chOff x="1471678" y="1598032"/>
            <a:chExt cx="15185825" cy="5109839"/>
          </a:xfrm>
        </p:grpSpPr>
        <p:pic>
          <p:nvPicPr>
            <p:cNvPr id="71" name="Picture 70">
              <a:extLst>
                <a:ext uri="{FF2B5EF4-FFF2-40B4-BE49-F238E27FC236}">
                  <a16:creationId xmlns:a16="http://schemas.microsoft.com/office/drawing/2014/main" id="{0DDE95BF-1D1D-1FD8-AC0C-AF0C5FD96009}"/>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711612" y="3862023"/>
              <a:ext cx="730668" cy="519079"/>
            </a:xfrm>
            <a:prstGeom prst="rect">
              <a:avLst/>
            </a:prstGeom>
          </p:spPr>
        </p:pic>
        <p:pic>
          <p:nvPicPr>
            <p:cNvPr id="73" name="Picture 72">
              <a:extLst>
                <a:ext uri="{FF2B5EF4-FFF2-40B4-BE49-F238E27FC236}">
                  <a16:creationId xmlns:a16="http://schemas.microsoft.com/office/drawing/2014/main" id="{874B824C-4455-12B2-1A00-C6367D758CAA}"/>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30290" y="3862023"/>
              <a:ext cx="730668" cy="519079"/>
            </a:xfrm>
            <a:prstGeom prst="rect">
              <a:avLst/>
            </a:prstGeom>
          </p:spPr>
        </p:pic>
        <p:pic>
          <p:nvPicPr>
            <p:cNvPr id="74" name="Picture 73">
              <a:extLst>
                <a:ext uri="{FF2B5EF4-FFF2-40B4-BE49-F238E27FC236}">
                  <a16:creationId xmlns:a16="http://schemas.microsoft.com/office/drawing/2014/main" id="{2FFD699D-5E77-3810-55DE-6DB1F276CD81}"/>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49936" y="3862023"/>
              <a:ext cx="730668" cy="519079"/>
            </a:xfrm>
            <a:prstGeom prst="rect">
              <a:avLst/>
            </a:prstGeom>
          </p:spPr>
        </p:pic>
        <p:pic>
          <p:nvPicPr>
            <p:cNvPr id="76" name="Picture 75">
              <a:extLst>
                <a:ext uri="{FF2B5EF4-FFF2-40B4-BE49-F238E27FC236}">
                  <a16:creationId xmlns:a16="http://schemas.microsoft.com/office/drawing/2014/main" id="{3C747FF6-2D00-4BF5-E7B7-1C7CAE76398C}"/>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307700" y="3862023"/>
              <a:ext cx="730668" cy="519079"/>
            </a:xfrm>
            <a:prstGeom prst="rect">
              <a:avLst/>
            </a:prstGeom>
          </p:spPr>
        </p:pic>
        <p:pic>
          <p:nvPicPr>
            <p:cNvPr id="53" name="Picture 52">
              <a:extLst>
                <a:ext uri="{FF2B5EF4-FFF2-40B4-BE49-F238E27FC236}">
                  <a16:creationId xmlns:a16="http://schemas.microsoft.com/office/drawing/2014/main" id="{CE9190C5-8C1E-2740-23B0-E54B77D21C8B}"/>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110933" y="6188792"/>
              <a:ext cx="730668" cy="519079"/>
            </a:xfrm>
            <a:prstGeom prst="rect">
              <a:avLst/>
            </a:prstGeom>
          </p:spPr>
        </p:pic>
        <p:pic>
          <p:nvPicPr>
            <p:cNvPr id="56" name="Picture 55">
              <a:extLst>
                <a:ext uri="{FF2B5EF4-FFF2-40B4-BE49-F238E27FC236}">
                  <a16:creationId xmlns:a16="http://schemas.microsoft.com/office/drawing/2014/main" id="{E7AC87F1-DAFB-9D5C-58EB-7AAE7AB427F8}"/>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502085" y="6188792"/>
              <a:ext cx="730668" cy="519079"/>
            </a:xfrm>
            <a:prstGeom prst="rect">
              <a:avLst/>
            </a:prstGeom>
          </p:spPr>
        </p:pic>
        <p:pic>
          <p:nvPicPr>
            <p:cNvPr id="57" name="Picture 56">
              <a:extLst>
                <a:ext uri="{FF2B5EF4-FFF2-40B4-BE49-F238E27FC236}">
                  <a16:creationId xmlns:a16="http://schemas.microsoft.com/office/drawing/2014/main" id="{3166C8EC-7598-AB44-484B-72E0362BE443}"/>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66943" y="6188792"/>
              <a:ext cx="730668" cy="519079"/>
            </a:xfrm>
            <a:prstGeom prst="rect">
              <a:avLst/>
            </a:prstGeom>
          </p:spPr>
        </p:pic>
        <p:pic>
          <p:nvPicPr>
            <p:cNvPr id="61" name="Picture 60">
              <a:extLst>
                <a:ext uri="{FF2B5EF4-FFF2-40B4-BE49-F238E27FC236}">
                  <a16:creationId xmlns:a16="http://schemas.microsoft.com/office/drawing/2014/main" id="{FA5E595F-BFA6-92D6-89CE-D852F67BCF11}"/>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770589" y="6188792"/>
              <a:ext cx="730668" cy="519079"/>
            </a:xfrm>
            <a:prstGeom prst="rect">
              <a:avLst/>
            </a:prstGeom>
          </p:spPr>
        </p:pic>
        <p:pic>
          <p:nvPicPr>
            <p:cNvPr id="64" name="Picture 63">
              <a:extLst>
                <a:ext uri="{FF2B5EF4-FFF2-40B4-BE49-F238E27FC236}">
                  <a16:creationId xmlns:a16="http://schemas.microsoft.com/office/drawing/2014/main" id="{B2FE7DDD-AEF7-C6B8-4159-F832CF4719EB}"/>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752200" y="6188792"/>
              <a:ext cx="730668" cy="519079"/>
            </a:xfrm>
            <a:prstGeom prst="rect">
              <a:avLst/>
            </a:prstGeom>
          </p:spPr>
        </p:pic>
        <p:pic>
          <p:nvPicPr>
            <p:cNvPr id="65" name="Picture 64">
              <a:extLst>
                <a:ext uri="{FF2B5EF4-FFF2-40B4-BE49-F238E27FC236}">
                  <a16:creationId xmlns:a16="http://schemas.microsoft.com/office/drawing/2014/main" id="{786A4998-FD67-2422-E4AD-BBB0E4D2CD1D}"/>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110933" y="1598032"/>
              <a:ext cx="730668" cy="519079"/>
            </a:xfrm>
            <a:prstGeom prst="rect">
              <a:avLst/>
            </a:prstGeom>
          </p:spPr>
        </p:pic>
        <p:pic>
          <p:nvPicPr>
            <p:cNvPr id="66" name="Picture 65">
              <a:extLst>
                <a:ext uri="{FF2B5EF4-FFF2-40B4-BE49-F238E27FC236}">
                  <a16:creationId xmlns:a16="http://schemas.microsoft.com/office/drawing/2014/main" id="{F35A0A88-E56C-B7C1-B772-49F27AB43533}"/>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83821" y="1598032"/>
              <a:ext cx="730668" cy="519079"/>
            </a:xfrm>
            <a:prstGeom prst="rect">
              <a:avLst/>
            </a:prstGeom>
          </p:spPr>
        </p:pic>
        <p:pic>
          <p:nvPicPr>
            <p:cNvPr id="67" name="Picture 66">
              <a:extLst>
                <a:ext uri="{FF2B5EF4-FFF2-40B4-BE49-F238E27FC236}">
                  <a16:creationId xmlns:a16="http://schemas.microsoft.com/office/drawing/2014/main" id="{CA88EA63-1C2A-F4A1-5429-3F1B2E1D458D}"/>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502085" y="1598032"/>
              <a:ext cx="730668" cy="519079"/>
            </a:xfrm>
            <a:prstGeom prst="rect">
              <a:avLst/>
            </a:prstGeom>
          </p:spPr>
        </p:pic>
        <p:pic>
          <p:nvPicPr>
            <p:cNvPr id="68" name="Picture 67">
              <a:extLst>
                <a:ext uri="{FF2B5EF4-FFF2-40B4-BE49-F238E27FC236}">
                  <a16:creationId xmlns:a16="http://schemas.microsoft.com/office/drawing/2014/main" id="{881CE422-C8DA-9C42-A8E8-157F717A9AC4}"/>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33239" y="1598032"/>
              <a:ext cx="730668" cy="519079"/>
            </a:xfrm>
            <a:prstGeom prst="rect">
              <a:avLst/>
            </a:prstGeom>
          </p:spPr>
        </p:pic>
        <p:pic>
          <p:nvPicPr>
            <p:cNvPr id="69" name="Picture 68">
              <a:extLst>
                <a:ext uri="{FF2B5EF4-FFF2-40B4-BE49-F238E27FC236}">
                  <a16:creationId xmlns:a16="http://schemas.microsoft.com/office/drawing/2014/main" id="{47741730-772E-597F-76A7-93EC79748AD5}"/>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770589" y="1598032"/>
              <a:ext cx="730668" cy="519079"/>
            </a:xfrm>
            <a:prstGeom prst="rect">
              <a:avLst/>
            </a:prstGeom>
          </p:spPr>
        </p:pic>
        <p:pic>
          <p:nvPicPr>
            <p:cNvPr id="70" name="Picture 69">
              <a:extLst>
                <a:ext uri="{FF2B5EF4-FFF2-40B4-BE49-F238E27FC236}">
                  <a16:creationId xmlns:a16="http://schemas.microsoft.com/office/drawing/2014/main" id="{EA462F0F-944A-3D9F-1C97-48AE5D36A1DE}"/>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752200" y="1598032"/>
              <a:ext cx="730668" cy="519079"/>
            </a:xfrm>
            <a:prstGeom prst="rect">
              <a:avLst/>
            </a:prstGeom>
          </p:spPr>
        </p:pic>
        <p:pic>
          <p:nvPicPr>
            <p:cNvPr id="72" name="Picture 71">
              <a:extLst>
                <a:ext uri="{FF2B5EF4-FFF2-40B4-BE49-F238E27FC236}">
                  <a16:creationId xmlns:a16="http://schemas.microsoft.com/office/drawing/2014/main" id="{A1E88E6E-C2C9-367D-9CAD-D9B49A89862F}"/>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71678" y="3862023"/>
              <a:ext cx="730668" cy="519079"/>
            </a:xfrm>
            <a:prstGeom prst="rect">
              <a:avLst/>
            </a:prstGeom>
          </p:spPr>
        </p:pic>
        <p:pic>
          <p:nvPicPr>
            <p:cNvPr id="75" name="Picture 74">
              <a:extLst>
                <a:ext uri="{FF2B5EF4-FFF2-40B4-BE49-F238E27FC236}">
                  <a16:creationId xmlns:a16="http://schemas.microsoft.com/office/drawing/2014/main" id="{1BD344AD-86F6-461C-C6F9-E0FC07BE28F9}"/>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5926835" y="3862023"/>
              <a:ext cx="730668" cy="519079"/>
            </a:xfrm>
            <a:prstGeom prst="rect">
              <a:avLst/>
            </a:prstGeom>
          </p:spPr>
        </p:pic>
        <p:pic>
          <p:nvPicPr>
            <p:cNvPr id="54" name="Picture 53">
              <a:extLst>
                <a:ext uri="{FF2B5EF4-FFF2-40B4-BE49-F238E27FC236}">
                  <a16:creationId xmlns:a16="http://schemas.microsoft.com/office/drawing/2014/main" id="{310BA786-0CEA-CE28-99A2-AB9A314EE092}"/>
                </a:ext>
              </a:extLst>
            </p:cNvPr>
            <p:cNvPicPr>
              <a:picLocks noChangeAspect="1"/>
            </p:cNvPicPr>
            <p:nvPr/>
          </p:nvPicPr>
          <p:blipFill>
            <a:blip r:embed="rId7">
              <a:duotone>
                <a:prstClr val="black"/>
                <a:schemeClr val="tx1">
                  <a:tint val="45000"/>
                  <a:satMod val="400000"/>
                </a:schemeClr>
              </a:duotone>
              <a:extLst>
                <a:ext uri="{BEBA8EAE-BF5A-486C-A8C5-ECC9F3942E4B}">
                  <a14:imgProps xmlns:a14="http://schemas.microsoft.com/office/drawing/2010/main">
                    <a14:imgLayer r:embed="rId8">
                      <a14:imgEffect>
                        <a14:backgroundRemoval t="10000" b="90000" l="10000" r="90000"/>
                      </a14:imgEffect>
                      <a14:imgEffect>
                        <a14:artisticMarker/>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83821" y="6188792"/>
              <a:ext cx="730668" cy="519079"/>
            </a:xfrm>
            <a:prstGeom prst="rect">
              <a:avLst/>
            </a:prstGeom>
          </p:spPr>
        </p:pic>
      </p:grpSp>
    </p:spTree>
    <p:extLst>
      <p:ext uri="{BB962C8B-B14F-4D97-AF65-F5344CB8AC3E}">
        <p14:creationId xmlns:p14="http://schemas.microsoft.com/office/powerpoint/2010/main" val="112816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6A2D15-27E5-B605-B611-B7634057F396}"/>
              </a:ext>
            </a:extLst>
          </p:cNvPr>
          <p:cNvSpPr txBox="1">
            <a:spLocks/>
          </p:cNvSpPr>
          <p:nvPr/>
        </p:nvSpPr>
        <p:spPr>
          <a:xfrm>
            <a:off x="461882" y="418259"/>
            <a:ext cx="17184501" cy="1033435"/>
          </a:xfrm>
          <a:prstGeom prst="rect">
            <a:avLst/>
          </a:prstGeom>
        </p:spPr>
        <p:txBody>
          <a:bodyPr/>
          <a:lstStyle>
            <a:lvl1pPr algn="l" defTabSz="777240" rtl="0" eaLnBrk="1" latinLnBrk="0" hangingPunct="1">
              <a:lnSpc>
                <a:spcPct val="90000"/>
              </a:lnSpc>
              <a:spcBef>
                <a:spcPct val="0"/>
              </a:spcBef>
              <a:buNone/>
              <a:defRPr sz="3740" kern="1200">
                <a:solidFill>
                  <a:srgbClr val="FDB515"/>
                </a:solidFill>
                <a:latin typeface="Articulate Extrabold" panose="02000503050000020004" pitchFamily="2" charset="0"/>
                <a:ea typeface="+mj-ea"/>
                <a:cs typeface="+mj-cs"/>
              </a:defRPr>
            </a:lvl1pPr>
          </a:lstStyle>
          <a:p>
            <a:r>
              <a:rPr lang="en-US" sz="4800" dirty="0">
                <a:latin typeface="Articulate Light" panose="02000503040000020004" pitchFamily="2" charset="0"/>
              </a:rPr>
              <a:t>BENEFITS OF AN </a:t>
            </a:r>
            <a:r>
              <a:rPr lang="en-US" sz="4800" dirty="0">
                <a:solidFill>
                  <a:srgbClr val="192F58"/>
                </a:solidFill>
              </a:rPr>
              <a:t>EMISSIONS REDUCTION SYSTEM (ERS)</a:t>
            </a:r>
          </a:p>
        </p:txBody>
      </p:sp>
      <p:grpSp>
        <p:nvGrpSpPr>
          <p:cNvPr id="26" name="Group 25">
            <a:extLst>
              <a:ext uri="{FF2B5EF4-FFF2-40B4-BE49-F238E27FC236}">
                <a16:creationId xmlns:a16="http://schemas.microsoft.com/office/drawing/2014/main" id="{9C11373D-C50B-99FE-4EEA-BCF3576364EF}"/>
              </a:ext>
            </a:extLst>
          </p:cNvPr>
          <p:cNvGrpSpPr/>
          <p:nvPr/>
        </p:nvGrpSpPr>
        <p:grpSpPr>
          <a:xfrm>
            <a:off x="2365660" y="1605127"/>
            <a:ext cx="947251" cy="1045608"/>
            <a:chOff x="6210663" y="2283808"/>
            <a:chExt cx="947251" cy="930500"/>
          </a:xfrm>
        </p:grpSpPr>
        <p:pic>
          <p:nvPicPr>
            <p:cNvPr id="23" name="Graphic 22" descr="Arrow circle with solid fill">
              <a:extLst>
                <a:ext uri="{FF2B5EF4-FFF2-40B4-BE49-F238E27FC236}">
                  <a16:creationId xmlns:a16="http://schemas.microsoft.com/office/drawing/2014/main" id="{DECA914D-D88C-0E2C-6003-3CED756278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0663" y="2299908"/>
              <a:ext cx="914400" cy="914400"/>
            </a:xfrm>
            <a:prstGeom prst="rect">
              <a:avLst/>
            </a:prstGeom>
          </p:spPr>
        </p:pic>
        <p:pic>
          <p:nvPicPr>
            <p:cNvPr id="25" name="Graphic 24" descr="Lightning bolt with solid fill">
              <a:extLst>
                <a:ext uri="{FF2B5EF4-FFF2-40B4-BE49-F238E27FC236}">
                  <a16:creationId xmlns:a16="http://schemas.microsoft.com/office/drawing/2014/main" id="{B79D3725-4E96-04F6-1995-6400133E6C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6670" y="2283808"/>
              <a:ext cx="921244" cy="921244"/>
            </a:xfrm>
            <a:prstGeom prst="rect">
              <a:avLst/>
            </a:prstGeom>
          </p:spPr>
        </p:pic>
      </p:grpSp>
      <p:grpSp>
        <p:nvGrpSpPr>
          <p:cNvPr id="37" name="Group 36">
            <a:extLst>
              <a:ext uri="{FF2B5EF4-FFF2-40B4-BE49-F238E27FC236}">
                <a16:creationId xmlns:a16="http://schemas.microsoft.com/office/drawing/2014/main" id="{711DBDD5-E878-5C7B-39A2-8CA8C095772C}"/>
              </a:ext>
            </a:extLst>
          </p:cNvPr>
          <p:cNvGrpSpPr/>
          <p:nvPr/>
        </p:nvGrpSpPr>
        <p:grpSpPr>
          <a:xfrm>
            <a:off x="2458217" y="2626158"/>
            <a:ext cx="768096" cy="1134074"/>
            <a:chOff x="12111043" y="2830449"/>
            <a:chExt cx="768096" cy="1009227"/>
          </a:xfrm>
        </p:grpSpPr>
        <p:pic>
          <p:nvPicPr>
            <p:cNvPr id="36" name="Picture 35">
              <a:extLst>
                <a:ext uri="{FF2B5EF4-FFF2-40B4-BE49-F238E27FC236}">
                  <a16:creationId xmlns:a16="http://schemas.microsoft.com/office/drawing/2014/main" id="{F0413EA8-55CA-B2E5-47C4-07BE7555AF9C}"/>
                </a:ext>
              </a:extLst>
            </p:cNvPr>
            <p:cNvPicPr>
              <a:picLocks noChangeAspect="1"/>
            </p:cNvPicPr>
            <p:nvPr/>
          </p:nvPicPr>
          <p:blipFill>
            <a:blip r:embed="rId6"/>
            <a:stretch>
              <a:fillRect/>
            </a:stretch>
          </p:blipFill>
          <p:spPr>
            <a:xfrm>
              <a:off x="12228131" y="2830449"/>
              <a:ext cx="521432" cy="1009227"/>
            </a:xfrm>
            <a:prstGeom prst="rect">
              <a:avLst/>
            </a:prstGeom>
          </p:spPr>
        </p:pic>
        <p:pic>
          <p:nvPicPr>
            <p:cNvPr id="34" name="Graphic 33" descr="No sign with solid fill">
              <a:extLst>
                <a:ext uri="{FF2B5EF4-FFF2-40B4-BE49-F238E27FC236}">
                  <a16:creationId xmlns:a16="http://schemas.microsoft.com/office/drawing/2014/main" id="{053488B7-CBE6-5DD7-7FEF-089F6C7D8B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11043" y="3005145"/>
              <a:ext cx="768096" cy="768096"/>
            </a:xfrm>
            <a:prstGeom prst="rect">
              <a:avLst/>
            </a:prstGeom>
          </p:spPr>
        </p:pic>
      </p:grpSp>
      <p:sp>
        <p:nvSpPr>
          <p:cNvPr id="38" name="TextBox 37">
            <a:extLst>
              <a:ext uri="{FF2B5EF4-FFF2-40B4-BE49-F238E27FC236}">
                <a16:creationId xmlns:a16="http://schemas.microsoft.com/office/drawing/2014/main" id="{575C853F-83CC-9912-D9A8-68423FEE2FF4}"/>
              </a:ext>
            </a:extLst>
          </p:cNvPr>
          <p:cNvSpPr txBox="1"/>
          <p:nvPr/>
        </p:nvSpPr>
        <p:spPr>
          <a:xfrm>
            <a:off x="3280060" y="1978365"/>
            <a:ext cx="3260636" cy="415020"/>
          </a:xfrm>
          <a:prstGeom prst="rect">
            <a:avLst/>
          </a:prstGeom>
          <a:noFill/>
        </p:spPr>
        <p:txBody>
          <a:bodyPr wrap="none" rtlCol="0">
            <a:spAutoFit/>
          </a:bodyPr>
          <a:lstStyle/>
          <a:p>
            <a:r>
              <a:rPr lang="en-US" dirty="0"/>
              <a:t>Longest Life Cycle in the Industry</a:t>
            </a:r>
          </a:p>
        </p:txBody>
      </p:sp>
      <p:sp>
        <p:nvSpPr>
          <p:cNvPr id="39" name="TextBox 38">
            <a:extLst>
              <a:ext uri="{FF2B5EF4-FFF2-40B4-BE49-F238E27FC236}">
                <a16:creationId xmlns:a16="http://schemas.microsoft.com/office/drawing/2014/main" id="{F1848420-1612-FE13-4632-E40161058731}"/>
              </a:ext>
            </a:extLst>
          </p:cNvPr>
          <p:cNvSpPr txBox="1"/>
          <p:nvPr/>
        </p:nvSpPr>
        <p:spPr>
          <a:xfrm>
            <a:off x="3280060" y="2702283"/>
            <a:ext cx="4927494" cy="923330"/>
          </a:xfrm>
          <a:prstGeom prst="rect">
            <a:avLst/>
          </a:prstGeom>
          <a:noFill/>
        </p:spPr>
        <p:txBody>
          <a:bodyPr wrap="square" rtlCol="0">
            <a:spAutoFit/>
          </a:bodyPr>
          <a:lstStyle/>
          <a:p>
            <a:r>
              <a:rPr lang="en-US" dirty="0"/>
              <a:t>No capacity degradation due to cycling – delivers consistent equipment availability throughout the day</a:t>
            </a:r>
          </a:p>
        </p:txBody>
      </p:sp>
      <p:pic>
        <p:nvPicPr>
          <p:cNvPr id="41" name="Picture 40">
            <a:extLst>
              <a:ext uri="{FF2B5EF4-FFF2-40B4-BE49-F238E27FC236}">
                <a16:creationId xmlns:a16="http://schemas.microsoft.com/office/drawing/2014/main" id="{DA13ADEE-4E66-4FB7-ED7E-C5CE9C6F7155}"/>
              </a:ext>
            </a:extLst>
          </p:cNvPr>
          <p:cNvPicPr>
            <a:picLocks noChangeAspect="1"/>
          </p:cNvPicPr>
          <p:nvPr/>
        </p:nvPicPr>
        <p:blipFill rotWithShape="1">
          <a:blip r:embed="rId9">
            <a:extLst>
              <a:ext uri="{28A0092B-C50C-407E-A947-70E740481C1C}">
                <a14:useLocalDpi xmlns:a14="http://schemas.microsoft.com/office/drawing/2010/main" val="0"/>
              </a:ext>
            </a:extLst>
          </a:blip>
          <a:srcRect b="13438"/>
          <a:stretch/>
        </p:blipFill>
        <p:spPr>
          <a:xfrm>
            <a:off x="2241869" y="3846394"/>
            <a:ext cx="1161981" cy="1130268"/>
          </a:xfrm>
          <a:prstGeom prst="rect">
            <a:avLst/>
          </a:prstGeom>
        </p:spPr>
      </p:pic>
      <p:sp>
        <p:nvSpPr>
          <p:cNvPr id="42" name="TextBox 41">
            <a:extLst>
              <a:ext uri="{FF2B5EF4-FFF2-40B4-BE49-F238E27FC236}">
                <a16:creationId xmlns:a16="http://schemas.microsoft.com/office/drawing/2014/main" id="{8E928152-7C1B-FE98-058D-7F4A7F173DD9}"/>
              </a:ext>
            </a:extLst>
          </p:cNvPr>
          <p:cNvSpPr txBox="1"/>
          <p:nvPr/>
        </p:nvSpPr>
        <p:spPr>
          <a:xfrm>
            <a:off x="3280060" y="3985809"/>
            <a:ext cx="4645753" cy="923330"/>
          </a:xfrm>
          <a:prstGeom prst="rect">
            <a:avLst/>
          </a:prstGeom>
          <a:noFill/>
        </p:spPr>
        <p:txBody>
          <a:bodyPr wrap="square" rtlCol="0">
            <a:spAutoFit/>
          </a:bodyPr>
          <a:lstStyle/>
          <a:p>
            <a:r>
              <a:rPr lang="en-US" dirty="0"/>
              <a:t>Fast charge functionality enables continuous equipment availability during shifts – delivering higher productivity and capex savings</a:t>
            </a:r>
          </a:p>
        </p:txBody>
      </p:sp>
      <p:grpSp>
        <p:nvGrpSpPr>
          <p:cNvPr id="48" name="Group 47">
            <a:extLst>
              <a:ext uri="{FF2B5EF4-FFF2-40B4-BE49-F238E27FC236}">
                <a16:creationId xmlns:a16="http://schemas.microsoft.com/office/drawing/2014/main" id="{E1054DA0-670A-E3EB-7A78-C95D6426E00F}"/>
              </a:ext>
            </a:extLst>
          </p:cNvPr>
          <p:cNvGrpSpPr/>
          <p:nvPr/>
        </p:nvGrpSpPr>
        <p:grpSpPr>
          <a:xfrm>
            <a:off x="2541318" y="5080256"/>
            <a:ext cx="771548" cy="1130268"/>
            <a:chOff x="11347075" y="5084360"/>
            <a:chExt cx="771548" cy="1005840"/>
          </a:xfrm>
        </p:grpSpPr>
        <p:pic>
          <p:nvPicPr>
            <p:cNvPr id="46" name="Picture 45">
              <a:extLst>
                <a:ext uri="{FF2B5EF4-FFF2-40B4-BE49-F238E27FC236}">
                  <a16:creationId xmlns:a16="http://schemas.microsoft.com/office/drawing/2014/main" id="{5180E83A-0E29-5E62-D76A-0E5866621D16}"/>
                </a:ext>
              </a:extLst>
            </p:cNvPr>
            <p:cNvPicPr>
              <a:picLocks noChangeAspect="1"/>
            </p:cNvPicPr>
            <p:nvPr/>
          </p:nvPicPr>
          <p:blipFill>
            <a:blip r:embed="rId10"/>
            <a:stretch>
              <a:fillRect/>
            </a:stretch>
          </p:blipFill>
          <p:spPr>
            <a:xfrm>
              <a:off x="11518364" y="5084360"/>
              <a:ext cx="600259" cy="1005840"/>
            </a:xfrm>
            <a:prstGeom prst="rect">
              <a:avLst/>
            </a:prstGeom>
          </p:spPr>
        </p:pic>
        <p:pic>
          <p:nvPicPr>
            <p:cNvPr id="44" name="Picture 43">
              <a:extLst>
                <a:ext uri="{FF2B5EF4-FFF2-40B4-BE49-F238E27FC236}">
                  <a16:creationId xmlns:a16="http://schemas.microsoft.com/office/drawing/2014/main" id="{A83C4C37-65D4-CB6E-1145-A1161F13C823}"/>
                </a:ext>
              </a:extLst>
            </p:cNvPr>
            <p:cNvPicPr>
              <a:picLocks noChangeAspect="1"/>
            </p:cNvPicPr>
            <p:nvPr/>
          </p:nvPicPr>
          <p:blipFill>
            <a:blip r:embed="rId10">
              <a:duotone>
                <a:schemeClr val="accent1">
                  <a:shade val="45000"/>
                  <a:satMod val="135000"/>
                </a:schemeClr>
                <a:prstClr val="white"/>
              </a:duotone>
            </a:blip>
            <a:stretch>
              <a:fillRect/>
            </a:stretch>
          </p:blipFill>
          <p:spPr>
            <a:xfrm>
              <a:off x="11347075" y="5537831"/>
              <a:ext cx="281964" cy="472481"/>
            </a:xfrm>
            <a:prstGeom prst="rect">
              <a:avLst/>
            </a:prstGeom>
          </p:spPr>
        </p:pic>
        <p:sp>
          <p:nvSpPr>
            <p:cNvPr id="47" name="Left Bracket 46">
              <a:extLst>
                <a:ext uri="{FF2B5EF4-FFF2-40B4-BE49-F238E27FC236}">
                  <a16:creationId xmlns:a16="http://schemas.microsoft.com/office/drawing/2014/main" id="{11CE9B9B-38FC-E880-4A43-0523BD6AF703}"/>
                </a:ext>
              </a:extLst>
            </p:cNvPr>
            <p:cNvSpPr/>
            <p:nvPr/>
          </p:nvSpPr>
          <p:spPr>
            <a:xfrm>
              <a:off x="11347075" y="5186421"/>
              <a:ext cx="134035" cy="84663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TextBox 48">
            <a:extLst>
              <a:ext uri="{FF2B5EF4-FFF2-40B4-BE49-F238E27FC236}">
                <a16:creationId xmlns:a16="http://schemas.microsoft.com/office/drawing/2014/main" id="{F41755EA-511E-41FB-6D05-D3BB35B6395F}"/>
              </a:ext>
            </a:extLst>
          </p:cNvPr>
          <p:cNvSpPr txBox="1"/>
          <p:nvPr/>
        </p:nvSpPr>
        <p:spPr>
          <a:xfrm>
            <a:off x="3280060" y="5344862"/>
            <a:ext cx="4586520" cy="726286"/>
          </a:xfrm>
          <a:prstGeom prst="rect">
            <a:avLst/>
          </a:prstGeom>
          <a:noFill/>
        </p:spPr>
        <p:txBody>
          <a:bodyPr wrap="square" rtlCol="0">
            <a:spAutoFit/>
          </a:bodyPr>
          <a:lstStyle/>
          <a:p>
            <a:r>
              <a:rPr lang="en-US" dirty="0"/>
              <a:t>Significantly less nominal capacity installed per truck compared to chemical batteries</a:t>
            </a:r>
          </a:p>
        </p:txBody>
      </p:sp>
      <p:pic>
        <p:nvPicPr>
          <p:cNvPr id="51" name="Picture 50">
            <a:extLst>
              <a:ext uri="{FF2B5EF4-FFF2-40B4-BE49-F238E27FC236}">
                <a16:creationId xmlns:a16="http://schemas.microsoft.com/office/drawing/2014/main" id="{61A5A235-30EA-9FC4-B079-8B015FC7DC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1318" y="6321473"/>
            <a:ext cx="768096" cy="863114"/>
          </a:xfrm>
          <a:prstGeom prst="rect">
            <a:avLst/>
          </a:prstGeom>
        </p:spPr>
      </p:pic>
      <p:sp>
        <p:nvSpPr>
          <p:cNvPr id="52" name="TextBox 51">
            <a:extLst>
              <a:ext uri="{FF2B5EF4-FFF2-40B4-BE49-F238E27FC236}">
                <a16:creationId xmlns:a16="http://schemas.microsoft.com/office/drawing/2014/main" id="{5BA19DE3-CA8D-BE3C-299B-4D0CC0E44E4B}"/>
              </a:ext>
            </a:extLst>
          </p:cNvPr>
          <p:cNvSpPr txBox="1"/>
          <p:nvPr/>
        </p:nvSpPr>
        <p:spPr>
          <a:xfrm>
            <a:off x="3280060" y="6548287"/>
            <a:ext cx="4586520" cy="415020"/>
          </a:xfrm>
          <a:prstGeom prst="rect">
            <a:avLst/>
          </a:prstGeom>
          <a:noFill/>
        </p:spPr>
        <p:txBody>
          <a:bodyPr wrap="square" rtlCol="0">
            <a:spAutoFit/>
          </a:bodyPr>
          <a:lstStyle/>
          <a:p>
            <a:r>
              <a:rPr lang="en-US" dirty="0"/>
              <a:t>Vibration and shock proof</a:t>
            </a:r>
          </a:p>
        </p:txBody>
      </p:sp>
      <p:pic>
        <p:nvPicPr>
          <p:cNvPr id="54" name="Picture 53">
            <a:extLst>
              <a:ext uri="{FF2B5EF4-FFF2-40B4-BE49-F238E27FC236}">
                <a16:creationId xmlns:a16="http://schemas.microsoft.com/office/drawing/2014/main" id="{8E2E0996-636B-15BE-D0FA-9EC49A421D6B}"/>
              </a:ext>
            </a:extLst>
          </p:cNvPr>
          <p:cNvPicPr>
            <a:picLocks noChangeAspect="1"/>
          </p:cNvPicPr>
          <p:nvPr/>
        </p:nvPicPr>
        <p:blipFill>
          <a:blip r:embed="rId12">
            <a:duotone>
              <a:schemeClr val="accent6">
                <a:shade val="45000"/>
                <a:satMod val="135000"/>
              </a:schemeClr>
              <a:prstClr val="white"/>
            </a:duotone>
          </a:blip>
          <a:stretch>
            <a:fillRect/>
          </a:stretch>
        </p:blipFill>
        <p:spPr>
          <a:xfrm>
            <a:off x="2579762" y="7477707"/>
            <a:ext cx="629011" cy="1219273"/>
          </a:xfrm>
          <a:prstGeom prst="rect">
            <a:avLst/>
          </a:prstGeom>
        </p:spPr>
      </p:pic>
      <p:sp>
        <p:nvSpPr>
          <p:cNvPr id="55" name="TextBox 54">
            <a:extLst>
              <a:ext uri="{FF2B5EF4-FFF2-40B4-BE49-F238E27FC236}">
                <a16:creationId xmlns:a16="http://schemas.microsoft.com/office/drawing/2014/main" id="{3A1CF458-EEEB-EBD3-E21D-89F051B341E8}"/>
              </a:ext>
            </a:extLst>
          </p:cNvPr>
          <p:cNvSpPr txBox="1"/>
          <p:nvPr/>
        </p:nvSpPr>
        <p:spPr>
          <a:xfrm>
            <a:off x="3280060" y="7735451"/>
            <a:ext cx="4586520" cy="726286"/>
          </a:xfrm>
          <a:prstGeom prst="rect">
            <a:avLst/>
          </a:prstGeom>
          <a:noFill/>
        </p:spPr>
        <p:txBody>
          <a:bodyPr wrap="square" rtlCol="0">
            <a:spAutoFit/>
          </a:bodyPr>
          <a:lstStyle/>
          <a:p>
            <a:r>
              <a:rPr lang="en-US" dirty="0"/>
              <a:t>Environmentally friendly – no disposal impact. Fully recyclable</a:t>
            </a:r>
          </a:p>
        </p:txBody>
      </p:sp>
      <p:pic>
        <p:nvPicPr>
          <p:cNvPr id="57" name="Picture 56">
            <a:extLst>
              <a:ext uri="{FF2B5EF4-FFF2-40B4-BE49-F238E27FC236}">
                <a16:creationId xmlns:a16="http://schemas.microsoft.com/office/drawing/2014/main" id="{435CA525-24E5-F160-02A8-9E491FC6DEFF}"/>
              </a:ext>
            </a:extLst>
          </p:cNvPr>
          <p:cNvPicPr>
            <a:picLocks noChangeAspect="1"/>
          </p:cNvPicPr>
          <p:nvPr/>
        </p:nvPicPr>
        <p:blipFill>
          <a:blip r:embed="rId13">
            <a:duotone>
              <a:schemeClr val="accent2">
                <a:shade val="45000"/>
                <a:satMod val="135000"/>
              </a:schemeClr>
              <a:prstClr val="white"/>
            </a:duotone>
          </a:blip>
          <a:stretch>
            <a:fillRect/>
          </a:stretch>
        </p:blipFill>
        <p:spPr>
          <a:xfrm>
            <a:off x="2458217" y="8733462"/>
            <a:ext cx="906750" cy="863114"/>
          </a:xfrm>
          <a:prstGeom prst="rect">
            <a:avLst/>
          </a:prstGeom>
        </p:spPr>
      </p:pic>
      <p:sp>
        <p:nvSpPr>
          <p:cNvPr id="58" name="TextBox 57">
            <a:extLst>
              <a:ext uri="{FF2B5EF4-FFF2-40B4-BE49-F238E27FC236}">
                <a16:creationId xmlns:a16="http://schemas.microsoft.com/office/drawing/2014/main" id="{90116DED-6B1D-F0D6-BC24-7C7F38EFD6D1}"/>
              </a:ext>
            </a:extLst>
          </p:cNvPr>
          <p:cNvSpPr txBox="1"/>
          <p:nvPr/>
        </p:nvSpPr>
        <p:spPr>
          <a:xfrm>
            <a:off x="3280060" y="9056354"/>
            <a:ext cx="4586520" cy="415020"/>
          </a:xfrm>
          <a:prstGeom prst="rect">
            <a:avLst/>
          </a:prstGeom>
          <a:noFill/>
        </p:spPr>
        <p:txBody>
          <a:bodyPr wrap="square" rtlCol="0">
            <a:spAutoFit/>
          </a:bodyPr>
          <a:lstStyle/>
          <a:p>
            <a:r>
              <a:rPr lang="en-US" dirty="0"/>
              <a:t>High round-trip efficiency</a:t>
            </a:r>
          </a:p>
        </p:txBody>
      </p:sp>
      <p:pic>
        <p:nvPicPr>
          <p:cNvPr id="60" name="Picture 59">
            <a:extLst>
              <a:ext uri="{FF2B5EF4-FFF2-40B4-BE49-F238E27FC236}">
                <a16:creationId xmlns:a16="http://schemas.microsoft.com/office/drawing/2014/main" id="{9BA9F20B-1E53-C121-5022-00C483DF96EB}"/>
              </a:ext>
            </a:extLst>
          </p:cNvPr>
          <p:cNvPicPr>
            <a:picLocks noChangeAspect="1"/>
          </p:cNvPicPr>
          <p:nvPr/>
        </p:nvPicPr>
        <p:blipFill>
          <a:blip r:embed="rId14">
            <a:duotone>
              <a:schemeClr val="accent1">
                <a:shade val="45000"/>
                <a:satMod val="135000"/>
              </a:schemeClr>
              <a:prstClr val="white"/>
            </a:duotone>
          </a:blip>
          <a:stretch>
            <a:fillRect/>
          </a:stretch>
        </p:blipFill>
        <p:spPr>
          <a:xfrm>
            <a:off x="8821621" y="1940988"/>
            <a:ext cx="849561" cy="863114"/>
          </a:xfrm>
          <a:prstGeom prst="rect">
            <a:avLst/>
          </a:prstGeom>
        </p:spPr>
      </p:pic>
      <p:sp>
        <p:nvSpPr>
          <p:cNvPr id="61" name="TextBox 60">
            <a:extLst>
              <a:ext uri="{FF2B5EF4-FFF2-40B4-BE49-F238E27FC236}">
                <a16:creationId xmlns:a16="http://schemas.microsoft.com/office/drawing/2014/main" id="{8E44C873-6907-F112-05EE-DA40EBBD18F4}"/>
              </a:ext>
            </a:extLst>
          </p:cNvPr>
          <p:cNvSpPr txBox="1"/>
          <p:nvPr/>
        </p:nvSpPr>
        <p:spPr>
          <a:xfrm>
            <a:off x="9800663" y="2009401"/>
            <a:ext cx="4586520" cy="726286"/>
          </a:xfrm>
          <a:prstGeom prst="rect">
            <a:avLst/>
          </a:prstGeom>
          <a:noFill/>
        </p:spPr>
        <p:txBody>
          <a:bodyPr wrap="square" rtlCol="0">
            <a:spAutoFit/>
          </a:bodyPr>
          <a:lstStyle/>
          <a:p>
            <a:r>
              <a:rPr lang="en-US" dirty="0"/>
              <a:t>Fast charge functionality eliminates the need to carry extra battery stock</a:t>
            </a:r>
          </a:p>
        </p:txBody>
      </p:sp>
      <p:pic>
        <p:nvPicPr>
          <p:cNvPr id="63" name="Picture 62">
            <a:extLst>
              <a:ext uri="{FF2B5EF4-FFF2-40B4-BE49-F238E27FC236}">
                <a16:creationId xmlns:a16="http://schemas.microsoft.com/office/drawing/2014/main" id="{40A0E7A1-32EC-3438-E498-02458D85963B}"/>
              </a:ext>
            </a:extLst>
          </p:cNvPr>
          <p:cNvPicPr>
            <a:picLocks noChangeAspect="1"/>
          </p:cNvPicPr>
          <p:nvPr/>
        </p:nvPicPr>
        <p:blipFill>
          <a:blip r:embed="rId15"/>
          <a:stretch>
            <a:fillRect/>
          </a:stretch>
        </p:blipFill>
        <p:spPr>
          <a:xfrm>
            <a:off x="9031201" y="2929992"/>
            <a:ext cx="533541" cy="721779"/>
          </a:xfrm>
          <a:prstGeom prst="rect">
            <a:avLst/>
          </a:prstGeom>
        </p:spPr>
      </p:pic>
      <p:sp>
        <p:nvSpPr>
          <p:cNvPr id="64" name="TextBox 63">
            <a:extLst>
              <a:ext uri="{FF2B5EF4-FFF2-40B4-BE49-F238E27FC236}">
                <a16:creationId xmlns:a16="http://schemas.microsoft.com/office/drawing/2014/main" id="{27A56B0E-EE1A-28B0-4029-8CC1E05B0AE1}"/>
              </a:ext>
            </a:extLst>
          </p:cNvPr>
          <p:cNvSpPr txBox="1"/>
          <p:nvPr/>
        </p:nvSpPr>
        <p:spPr>
          <a:xfrm>
            <a:off x="9811347" y="3021214"/>
            <a:ext cx="5097406" cy="726286"/>
          </a:xfrm>
          <a:prstGeom prst="rect">
            <a:avLst/>
          </a:prstGeom>
          <a:noFill/>
        </p:spPr>
        <p:txBody>
          <a:bodyPr wrap="square" rtlCol="0">
            <a:spAutoFit/>
          </a:bodyPr>
          <a:lstStyle/>
          <a:p>
            <a:r>
              <a:rPr lang="en-US" dirty="0"/>
              <a:t>-10</a:t>
            </a:r>
            <a:r>
              <a:rPr lang="en-US" dirty="0">
                <a:sym typeface="Symbol" panose="05050102010706020507" pitchFamily="18" charset="2"/>
              </a:rPr>
              <a:t>C to 55C operating temperature range eliminates the need for temperature compensation</a:t>
            </a:r>
            <a:endParaRPr lang="en-US" dirty="0"/>
          </a:p>
        </p:txBody>
      </p:sp>
      <p:pic>
        <p:nvPicPr>
          <p:cNvPr id="71" name="Picture 70">
            <a:extLst>
              <a:ext uri="{FF2B5EF4-FFF2-40B4-BE49-F238E27FC236}">
                <a16:creationId xmlns:a16="http://schemas.microsoft.com/office/drawing/2014/main" id="{A57EFE5E-84F7-F189-2578-97E821ECCE0C}"/>
              </a:ext>
            </a:extLst>
          </p:cNvPr>
          <p:cNvPicPr>
            <a:picLocks noChangeAspect="1"/>
          </p:cNvPicPr>
          <p:nvPr/>
        </p:nvPicPr>
        <p:blipFill>
          <a:blip r:embed="rId16">
            <a:biLevel thresh="75000"/>
          </a:blip>
          <a:stretch>
            <a:fillRect/>
          </a:stretch>
        </p:blipFill>
        <p:spPr>
          <a:xfrm>
            <a:off x="8844835" y="4831177"/>
            <a:ext cx="812037" cy="960515"/>
          </a:xfrm>
          <a:prstGeom prst="rect">
            <a:avLst/>
          </a:prstGeom>
        </p:spPr>
      </p:pic>
      <p:sp>
        <p:nvSpPr>
          <p:cNvPr id="72" name="TextBox 71">
            <a:extLst>
              <a:ext uri="{FF2B5EF4-FFF2-40B4-BE49-F238E27FC236}">
                <a16:creationId xmlns:a16="http://schemas.microsoft.com/office/drawing/2014/main" id="{0C03A056-F1DC-5603-B8DA-F0AA5D2C15D7}"/>
              </a:ext>
            </a:extLst>
          </p:cNvPr>
          <p:cNvSpPr txBox="1"/>
          <p:nvPr/>
        </p:nvSpPr>
        <p:spPr>
          <a:xfrm>
            <a:off x="9905298" y="5098193"/>
            <a:ext cx="4586520" cy="415020"/>
          </a:xfrm>
          <a:prstGeom prst="rect">
            <a:avLst/>
          </a:prstGeom>
          <a:noFill/>
        </p:spPr>
        <p:txBody>
          <a:bodyPr wrap="square" rtlCol="0">
            <a:spAutoFit/>
          </a:bodyPr>
          <a:lstStyle/>
          <a:p>
            <a:r>
              <a:rPr lang="en-US" dirty="0"/>
              <a:t>No risk of thermal runaway</a:t>
            </a:r>
          </a:p>
        </p:txBody>
      </p:sp>
      <p:sp>
        <p:nvSpPr>
          <p:cNvPr id="73" name="Rectangle 72">
            <a:extLst>
              <a:ext uri="{FF2B5EF4-FFF2-40B4-BE49-F238E27FC236}">
                <a16:creationId xmlns:a16="http://schemas.microsoft.com/office/drawing/2014/main" id="{70A23A45-10D5-CCA7-6CF6-52A55A3DCBD0}"/>
              </a:ext>
            </a:extLst>
          </p:cNvPr>
          <p:cNvSpPr/>
          <p:nvPr/>
        </p:nvSpPr>
        <p:spPr>
          <a:xfrm>
            <a:off x="2138335" y="1463011"/>
            <a:ext cx="13366586" cy="8287657"/>
          </a:xfrm>
          <a:prstGeom prst="rect">
            <a:avLst/>
          </a:prstGeom>
          <a:noFill/>
          <a:ln w="57150">
            <a:prstDash val="solid"/>
            <a:extLst>
              <a:ext uri="{C807C97D-BFC1-408E-A445-0C87EB9F89A2}">
                <ask:lineSketchStyleProps xmlns:ask="http://schemas.microsoft.com/office/drawing/2018/sketchyshapes" sd="4240673485">
                  <a:custGeom>
                    <a:avLst/>
                    <a:gdLst>
                      <a:gd name="connsiteX0" fmla="*/ 0 w 13366586"/>
                      <a:gd name="connsiteY0" fmla="*/ 0 h 7315200"/>
                      <a:gd name="connsiteX1" fmla="*/ 13366586 w 13366586"/>
                      <a:gd name="connsiteY1" fmla="*/ 0 h 7315200"/>
                      <a:gd name="connsiteX2" fmla="*/ 13366586 w 13366586"/>
                      <a:gd name="connsiteY2" fmla="*/ 7315200 h 7315200"/>
                      <a:gd name="connsiteX3" fmla="*/ 0 w 13366586"/>
                      <a:gd name="connsiteY3" fmla="*/ 7315200 h 7315200"/>
                      <a:gd name="connsiteX4" fmla="*/ 0 w 13366586"/>
                      <a:gd name="connsiteY4" fmla="*/ 0 h 731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6586" h="7315200" extrusionOk="0">
                        <a:moveTo>
                          <a:pt x="0" y="0"/>
                        </a:moveTo>
                        <a:cubicBezTo>
                          <a:pt x="6291952" y="-99539"/>
                          <a:pt x="9819932" y="-134676"/>
                          <a:pt x="13366586" y="0"/>
                        </a:cubicBezTo>
                        <a:cubicBezTo>
                          <a:pt x="13500715" y="1936106"/>
                          <a:pt x="13405674" y="4198981"/>
                          <a:pt x="13366586" y="7315200"/>
                        </a:cubicBezTo>
                        <a:cubicBezTo>
                          <a:pt x="7904262" y="7285387"/>
                          <a:pt x="5712612" y="7362718"/>
                          <a:pt x="0" y="7315200"/>
                        </a:cubicBezTo>
                        <a:cubicBezTo>
                          <a:pt x="157184" y="6163642"/>
                          <a:pt x="96705" y="31661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E78D48-D06E-D641-8CDF-B5E5787950C6}"/>
              </a:ext>
            </a:extLst>
          </p:cNvPr>
          <p:cNvPicPr>
            <a:picLocks noChangeAspect="1"/>
          </p:cNvPicPr>
          <p:nvPr/>
        </p:nvPicPr>
        <p:blipFill rotWithShape="1">
          <a:blip r:embed="rId17">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l="6466" t="6272" r="6213" b="7732"/>
          <a:stretch/>
        </p:blipFill>
        <p:spPr>
          <a:xfrm rot="10800000">
            <a:off x="8841541" y="5896717"/>
            <a:ext cx="1030613" cy="1014984"/>
          </a:xfrm>
          <a:prstGeom prst="rect">
            <a:avLst/>
          </a:prstGeom>
          <a:ln>
            <a:noFill/>
          </a:ln>
        </p:spPr>
      </p:pic>
      <p:sp>
        <p:nvSpPr>
          <p:cNvPr id="5" name="TextBox 4">
            <a:extLst>
              <a:ext uri="{FF2B5EF4-FFF2-40B4-BE49-F238E27FC236}">
                <a16:creationId xmlns:a16="http://schemas.microsoft.com/office/drawing/2014/main" id="{2F5E83E0-9EBC-EBE9-DEC6-011DC5809E06}"/>
              </a:ext>
            </a:extLst>
          </p:cNvPr>
          <p:cNvSpPr txBox="1"/>
          <p:nvPr/>
        </p:nvSpPr>
        <p:spPr>
          <a:xfrm>
            <a:off x="9905298" y="6131545"/>
            <a:ext cx="2967935" cy="369332"/>
          </a:xfrm>
          <a:prstGeom prst="rect">
            <a:avLst/>
          </a:prstGeom>
          <a:noFill/>
        </p:spPr>
        <p:txBody>
          <a:bodyPr wrap="square" rtlCol="0">
            <a:spAutoFit/>
          </a:bodyPr>
          <a:lstStyle>
            <a:defPPr>
              <a:defRPr lang="en-US"/>
            </a:defPPr>
          </a:lstStyle>
          <a:p>
            <a:r>
              <a:rPr lang="en-US" dirty="0"/>
              <a:t>Energy Cost Reductions</a:t>
            </a:r>
          </a:p>
        </p:txBody>
      </p:sp>
      <p:pic>
        <p:nvPicPr>
          <p:cNvPr id="6" name="Picture 5">
            <a:extLst>
              <a:ext uri="{FF2B5EF4-FFF2-40B4-BE49-F238E27FC236}">
                <a16:creationId xmlns:a16="http://schemas.microsoft.com/office/drawing/2014/main" id="{0CB5DFC1-5460-4E72-D746-D08DBA145175}"/>
              </a:ext>
            </a:extLst>
          </p:cNvPr>
          <p:cNvPicPr>
            <a:picLocks noChangeAspect="1"/>
          </p:cNvPicPr>
          <p:nvPr/>
        </p:nvPicPr>
        <p:blipFill>
          <a:blip r:embed="rId19">
            <a:duotone>
              <a:prstClr val="black"/>
              <a:schemeClr val="accent6">
                <a:tint val="45000"/>
                <a:satMod val="400000"/>
              </a:schemeClr>
            </a:duotone>
          </a:blip>
          <a:stretch>
            <a:fillRect/>
          </a:stretch>
        </p:blipFill>
        <p:spPr>
          <a:xfrm>
            <a:off x="8972769" y="7006755"/>
            <a:ext cx="789654" cy="726286"/>
          </a:xfrm>
          <a:prstGeom prst="rect">
            <a:avLst/>
          </a:prstGeom>
        </p:spPr>
      </p:pic>
      <p:sp>
        <p:nvSpPr>
          <p:cNvPr id="7" name="TextBox 6">
            <a:extLst>
              <a:ext uri="{FF2B5EF4-FFF2-40B4-BE49-F238E27FC236}">
                <a16:creationId xmlns:a16="http://schemas.microsoft.com/office/drawing/2014/main" id="{CD07AC2E-C6C5-89B7-23C0-1CD1DC790736}"/>
              </a:ext>
            </a:extLst>
          </p:cNvPr>
          <p:cNvSpPr txBox="1"/>
          <p:nvPr/>
        </p:nvSpPr>
        <p:spPr>
          <a:xfrm>
            <a:off x="9872154" y="7151098"/>
            <a:ext cx="3979160" cy="369332"/>
          </a:xfrm>
          <a:prstGeom prst="rect">
            <a:avLst/>
          </a:prstGeom>
          <a:noFill/>
        </p:spPr>
        <p:txBody>
          <a:bodyPr wrap="square" rtlCol="0">
            <a:spAutoFit/>
          </a:bodyPr>
          <a:lstStyle>
            <a:defPPr>
              <a:defRPr lang="en-US"/>
            </a:defPPr>
          </a:lstStyle>
          <a:p>
            <a:r>
              <a:rPr lang="en-US" dirty="0"/>
              <a:t>Genset Fuel Cost Reductions</a:t>
            </a:r>
          </a:p>
        </p:txBody>
      </p:sp>
      <p:pic>
        <p:nvPicPr>
          <p:cNvPr id="8" name="Picture 7">
            <a:extLst>
              <a:ext uri="{FF2B5EF4-FFF2-40B4-BE49-F238E27FC236}">
                <a16:creationId xmlns:a16="http://schemas.microsoft.com/office/drawing/2014/main" id="{A0BA3357-2523-B011-6587-6A2686C167F8}"/>
              </a:ext>
            </a:extLst>
          </p:cNvPr>
          <p:cNvPicPr>
            <a:picLocks noChangeAspect="1"/>
          </p:cNvPicPr>
          <p:nvPr/>
        </p:nvPicPr>
        <p:blipFill rotWithShape="1">
          <a:blip r:embed="rId20">
            <a:duotone>
              <a:schemeClr val="accent2">
                <a:shade val="45000"/>
                <a:satMod val="135000"/>
              </a:schemeClr>
              <a:prstClr val="white"/>
            </a:duotone>
            <a:extLst>
              <a:ext uri="{28A0092B-C50C-407E-A947-70E740481C1C}">
                <a14:useLocalDpi xmlns:a14="http://schemas.microsoft.com/office/drawing/2010/main" val="0"/>
              </a:ext>
            </a:extLst>
          </a:blip>
          <a:srcRect l="15899" t="10518" r="9604" b="7123"/>
          <a:stretch/>
        </p:blipFill>
        <p:spPr>
          <a:xfrm>
            <a:off x="8967096" y="7945614"/>
            <a:ext cx="689776" cy="762561"/>
          </a:xfrm>
          <a:prstGeom prst="rect">
            <a:avLst/>
          </a:prstGeom>
        </p:spPr>
      </p:pic>
      <p:sp>
        <p:nvSpPr>
          <p:cNvPr id="9" name="TextBox 8">
            <a:extLst>
              <a:ext uri="{FF2B5EF4-FFF2-40B4-BE49-F238E27FC236}">
                <a16:creationId xmlns:a16="http://schemas.microsoft.com/office/drawing/2014/main" id="{9C495627-4217-29D5-7144-FE99634AA409}"/>
              </a:ext>
            </a:extLst>
          </p:cNvPr>
          <p:cNvSpPr txBox="1"/>
          <p:nvPr/>
        </p:nvSpPr>
        <p:spPr>
          <a:xfrm>
            <a:off x="9923059" y="8095262"/>
            <a:ext cx="3720099" cy="369332"/>
          </a:xfrm>
          <a:prstGeom prst="rect">
            <a:avLst/>
          </a:prstGeom>
          <a:noFill/>
        </p:spPr>
        <p:txBody>
          <a:bodyPr wrap="square" rtlCol="0">
            <a:spAutoFit/>
          </a:bodyPr>
          <a:lstStyle>
            <a:defPPr>
              <a:defRPr lang="en-US"/>
            </a:defPPr>
          </a:lstStyle>
          <a:p>
            <a:r>
              <a:rPr lang="en-US" dirty="0"/>
              <a:t>Emission Reductions</a:t>
            </a:r>
          </a:p>
        </p:txBody>
      </p:sp>
      <p:sp>
        <p:nvSpPr>
          <p:cNvPr id="10" name="TextBox 9">
            <a:extLst>
              <a:ext uri="{FF2B5EF4-FFF2-40B4-BE49-F238E27FC236}">
                <a16:creationId xmlns:a16="http://schemas.microsoft.com/office/drawing/2014/main" id="{E52DDC30-308C-11BA-E3D7-B00A2F20D532}"/>
              </a:ext>
            </a:extLst>
          </p:cNvPr>
          <p:cNvSpPr txBox="1"/>
          <p:nvPr/>
        </p:nvSpPr>
        <p:spPr>
          <a:xfrm>
            <a:off x="9923059" y="8900013"/>
            <a:ext cx="3720099" cy="369332"/>
          </a:xfrm>
          <a:prstGeom prst="rect">
            <a:avLst/>
          </a:prstGeom>
          <a:noFill/>
        </p:spPr>
        <p:txBody>
          <a:bodyPr wrap="square" rtlCol="0">
            <a:spAutoFit/>
          </a:bodyPr>
          <a:lstStyle>
            <a:defPPr>
              <a:defRPr lang="en-US"/>
            </a:defPPr>
          </a:lstStyle>
          <a:p>
            <a:r>
              <a:rPr lang="en-US" dirty="0"/>
              <a:t>Grid Independence</a:t>
            </a:r>
          </a:p>
        </p:txBody>
      </p:sp>
      <p:pic>
        <p:nvPicPr>
          <p:cNvPr id="11" name="Picture 10">
            <a:extLst>
              <a:ext uri="{FF2B5EF4-FFF2-40B4-BE49-F238E27FC236}">
                <a16:creationId xmlns:a16="http://schemas.microsoft.com/office/drawing/2014/main" id="{482B5ECC-C252-832D-9A24-4148C1C92688}"/>
              </a:ext>
            </a:extLst>
          </p:cNvPr>
          <p:cNvPicPr>
            <a:picLocks noChangeAspect="1"/>
          </p:cNvPicPr>
          <p:nvPr/>
        </p:nvPicPr>
        <p:blipFill>
          <a:blip r:embed="rId21">
            <a:duotone>
              <a:schemeClr val="accent1">
                <a:shade val="45000"/>
                <a:satMod val="135000"/>
              </a:schemeClr>
              <a:prstClr val="white"/>
            </a:duotone>
          </a:blip>
          <a:stretch>
            <a:fillRect/>
          </a:stretch>
        </p:blipFill>
        <p:spPr>
          <a:xfrm>
            <a:off x="8943676" y="8719492"/>
            <a:ext cx="850026" cy="896878"/>
          </a:xfrm>
          <a:prstGeom prst="rect">
            <a:avLst/>
          </a:prstGeom>
        </p:spPr>
      </p:pic>
      <p:grpSp>
        <p:nvGrpSpPr>
          <p:cNvPr id="15" name="Group 14">
            <a:extLst>
              <a:ext uri="{FF2B5EF4-FFF2-40B4-BE49-F238E27FC236}">
                <a16:creationId xmlns:a16="http://schemas.microsoft.com/office/drawing/2014/main" id="{8789373C-C62B-2F87-42F5-A76EB5191C95}"/>
              </a:ext>
            </a:extLst>
          </p:cNvPr>
          <p:cNvGrpSpPr/>
          <p:nvPr/>
        </p:nvGrpSpPr>
        <p:grpSpPr>
          <a:xfrm>
            <a:off x="8881697" y="3883852"/>
            <a:ext cx="929650" cy="863114"/>
            <a:chOff x="9147309" y="4225380"/>
            <a:chExt cx="507635" cy="476096"/>
          </a:xfrm>
        </p:grpSpPr>
        <p:pic>
          <p:nvPicPr>
            <p:cNvPr id="12" name="Picture 11">
              <a:extLst>
                <a:ext uri="{FF2B5EF4-FFF2-40B4-BE49-F238E27FC236}">
                  <a16:creationId xmlns:a16="http://schemas.microsoft.com/office/drawing/2014/main" id="{A1A47D19-2D9B-C471-4278-69AF1480A9A1}"/>
                </a:ext>
              </a:extLst>
            </p:cNvPr>
            <p:cNvPicPr>
              <a:picLocks noChangeAspect="1"/>
            </p:cNvPicPr>
            <p:nvPr/>
          </p:nvPicPr>
          <p:blipFill>
            <a:blip r:embed="rId22">
              <a:duotone>
                <a:schemeClr val="accent1">
                  <a:shade val="45000"/>
                  <a:satMod val="135000"/>
                </a:schemeClr>
                <a:prstClr val="white"/>
              </a:duotone>
            </a:blip>
            <a:stretch>
              <a:fillRect/>
            </a:stretch>
          </p:blipFill>
          <p:spPr>
            <a:xfrm>
              <a:off x="9147309" y="4225380"/>
              <a:ext cx="353508" cy="468877"/>
            </a:xfrm>
            <a:prstGeom prst="rect">
              <a:avLst/>
            </a:prstGeom>
          </p:spPr>
        </p:pic>
        <p:pic>
          <p:nvPicPr>
            <p:cNvPr id="13" name="Picture 12">
              <a:extLst>
                <a:ext uri="{FF2B5EF4-FFF2-40B4-BE49-F238E27FC236}">
                  <a16:creationId xmlns:a16="http://schemas.microsoft.com/office/drawing/2014/main" id="{037B5B09-E33C-8C4C-EC55-6DDFE723B1C5}"/>
                </a:ext>
              </a:extLst>
            </p:cNvPr>
            <p:cNvPicPr>
              <a:picLocks noChangeAspect="1"/>
            </p:cNvPicPr>
            <p:nvPr/>
          </p:nvPicPr>
          <p:blipFill rotWithShape="1">
            <a:blip r:embed="rId23">
              <a:duotone>
                <a:schemeClr val="accent4">
                  <a:shade val="45000"/>
                  <a:satMod val="135000"/>
                </a:schemeClr>
                <a:prstClr val="white"/>
              </a:duotone>
            </a:blip>
            <a:srcRect l="6131" t="17653"/>
            <a:stretch/>
          </p:blipFill>
          <p:spPr>
            <a:xfrm>
              <a:off x="9158586" y="4375803"/>
              <a:ext cx="496358" cy="325673"/>
            </a:xfrm>
            <a:prstGeom prst="rect">
              <a:avLst/>
            </a:prstGeom>
          </p:spPr>
        </p:pic>
      </p:grpSp>
      <p:sp>
        <p:nvSpPr>
          <p:cNvPr id="14" name="TextBox 13">
            <a:extLst>
              <a:ext uri="{FF2B5EF4-FFF2-40B4-BE49-F238E27FC236}">
                <a16:creationId xmlns:a16="http://schemas.microsoft.com/office/drawing/2014/main" id="{AAA272E6-CE81-BDE8-2E0E-D5D52AEF74D9}"/>
              </a:ext>
            </a:extLst>
          </p:cNvPr>
          <p:cNvSpPr txBox="1"/>
          <p:nvPr/>
        </p:nvSpPr>
        <p:spPr>
          <a:xfrm>
            <a:off x="9923059" y="4124705"/>
            <a:ext cx="4550998" cy="369332"/>
          </a:xfrm>
          <a:prstGeom prst="rect">
            <a:avLst/>
          </a:prstGeom>
          <a:noFill/>
        </p:spPr>
        <p:txBody>
          <a:bodyPr wrap="square" rtlCol="0">
            <a:spAutoFit/>
          </a:bodyPr>
          <a:lstStyle>
            <a:defPPr>
              <a:defRPr lang="en-US"/>
            </a:defPPr>
          </a:lstStyle>
          <a:p>
            <a:r>
              <a:rPr lang="en-US" dirty="0"/>
              <a:t>Expanded EV Fleet Utilization</a:t>
            </a:r>
          </a:p>
        </p:txBody>
      </p:sp>
    </p:spTree>
    <p:extLst>
      <p:ext uri="{BB962C8B-B14F-4D97-AF65-F5344CB8AC3E}">
        <p14:creationId xmlns:p14="http://schemas.microsoft.com/office/powerpoint/2010/main" val="3661145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A1AA1E-280E-8CC0-6083-4A1B277C717E}"/>
              </a:ext>
            </a:extLst>
          </p:cNvPr>
          <p:cNvSpPr txBox="1">
            <a:spLocks/>
          </p:cNvSpPr>
          <p:nvPr/>
        </p:nvSpPr>
        <p:spPr>
          <a:xfrm>
            <a:off x="420749" y="-6207330"/>
            <a:ext cx="15422880" cy="2374196"/>
          </a:xfrm>
          <a:prstGeom prst="rect">
            <a:avLst/>
          </a:prstGeom>
        </p:spPr>
        <p:txBody>
          <a:bodyPr/>
          <a:lstStyle>
            <a:lvl1pPr algn="l" defTabSz="777240" rtl="0" eaLnBrk="1" latinLnBrk="0" hangingPunct="1">
              <a:lnSpc>
                <a:spcPct val="90000"/>
              </a:lnSpc>
              <a:spcBef>
                <a:spcPct val="0"/>
              </a:spcBef>
              <a:buNone/>
              <a:defRPr sz="3740" kern="1200">
                <a:solidFill>
                  <a:srgbClr val="FDB515"/>
                </a:solidFill>
                <a:latin typeface="Articulate Extrabold" panose="02000503050000020004" pitchFamily="2" charset="0"/>
                <a:ea typeface="+mj-ea"/>
                <a:cs typeface="+mj-cs"/>
              </a:defRPr>
            </a:lvl1pPr>
          </a:lstStyle>
          <a:p>
            <a:r>
              <a:rPr lang="en-US" sz="8607" dirty="0">
                <a:latin typeface="Articulate Light" panose="02000503040000020004" pitchFamily="2" charset="0"/>
              </a:rPr>
              <a:t>EMS</a:t>
            </a:r>
            <a:r>
              <a:rPr lang="en-US" sz="8607" dirty="0"/>
              <a:t> </a:t>
            </a:r>
            <a:r>
              <a:rPr lang="en-US" sz="8607" dirty="0">
                <a:solidFill>
                  <a:schemeClr val="bg1"/>
                </a:solidFill>
              </a:rPr>
              <a:t>AFFORDABILITY</a:t>
            </a:r>
          </a:p>
        </p:txBody>
      </p:sp>
      <p:sp>
        <p:nvSpPr>
          <p:cNvPr id="92" name="TextBox 91">
            <a:extLst>
              <a:ext uri="{FF2B5EF4-FFF2-40B4-BE49-F238E27FC236}">
                <a16:creationId xmlns:a16="http://schemas.microsoft.com/office/drawing/2014/main" id="{EF37A587-A39B-4188-480D-98E3095DD103}"/>
              </a:ext>
            </a:extLst>
          </p:cNvPr>
          <p:cNvSpPr txBox="1"/>
          <p:nvPr/>
        </p:nvSpPr>
        <p:spPr>
          <a:xfrm>
            <a:off x="118434" y="8675446"/>
            <a:ext cx="5091217" cy="1200329"/>
          </a:xfrm>
          <a:prstGeom prst="rect">
            <a:avLst/>
          </a:prstGeom>
          <a:noFill/>
        </p:spPr>
        <p:txBody>
          <a:bodyPr wrap="square" rtlCol="0">
            <a:spAutoFit/>
          </a:bodyPr>
          <a:lstStyle/>
          <a:p>
            <a:r>
              <a:rPr lang="en-US" dirty="0">
                <a:latin typeface="Söhne"/>
              </a:rPr>
              <a:t>A</a:t>
            </a:r>
            <a:r>
              <a:rPr lang="en-US" b="0" i="0" dirty="0">
                <a:effectLst/>
                <a:latin typeface="Söhne"/>
              </a:rPr>
              <a:t>dvancements in technology and manufacturing processes have led to cost reductions in components and equipment used in ERS, making our solution more accessible to a broader range of businesses.</a:t>
            </a:r>
            <a:endParaRPr lang="en-US" dirty="0"/>
          </a:p>
        </p:txBody>
      </p:sp>
      <p:grpSp>
        <p:nvGrpSpPr>
          <p:cNvPr id="5" name="Group 4">
            <a:extLst>
              <a:ext uri="{FF2B5EF4-FFF2-40B4-BE49-F238E27FC236}">
                <a16:creationId xmlns:a16="http://schemas.microsoft.com/office/drawing/2014/main" id="{F65D32CE-417C-412A-E874-291CC08D0507}"/>
              </a:ext>
            </a:extLst>
          </p:cNvPr>
          <p:cNvGrpSpPr/>
          <p:nvPr/>
        </p:nvGrpSpPr>
        <p:grpSpPr>
          <a:xfrm>
            <a:off x="-189211" y="0"/>
            <a:ext cx="18070811" cy="8551419"/>
            <a:chOff x="0" y="-216511"/>
            <a:chExt cx="17881600" cy="8864241"/>
          </a:xfrm>
        </p:grpSpPr>
        <p:grpSp>
          <p:nvGrpSpPr>
            <p:cNvPr id="12" name="Group 11">
              <a:extLst>
                <a:ext uri="{FF2B5EF4-FFF2-40B4-BE49-F238E27FC236}">
                  <a16:creationId xmlns:a16="http://schemas.microsoft.com/office/drawing/2014/main" id="{5E66C835-15D5-82B2-735E-539841EF8B2A}"/>
                </a:ext>
              </a:extLst>
            </p:cNvPr>
            <p:cNvGrpSpPr/>
            <p:nvPr/>
          </p:nvGrpSpPr>
          <p:grpSpPr>
            <a:xfrm>
              <a:off x="192804" y="-216511"/>
              <a:ext cx="17688796" cy="2623039"/>
              <a:chOff x="192804" y="-216511"/>
              <a:chExt cx="17688796" cy="2623039"/>
            </a:xfrm>
          </p:grpSpPr>
          <p:sp>
            <p:nvSpPr>
              <p:cNvPr id="93" name="Rectangle 92">
                <a:extLst>
                  <a:ext uri="{FF2B5EF4-FFF2-40B4-BE49-F238E27FC236}">
                    <a16:creationId xmlns:a16="http://schemas.microsoft.com/office/drawing/2014/main" id="{CE08A082-5369-0C5C-26B2-2AC85613DFA4}"/>
                  </a:ext>
                </a:extLst>
              </p:cNvPr>
              <p:cNvSpPr/>
              <p:nvPr/>
            </p:nvSpPr>
            <p:spPr>
              <a:xfrm>
                <a:off x="192804" y="-216511"/>
                <a:ext cx="17688796" cy="16589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1E11A4F1-59F8-4FF2-1394-3A95D2586B49}"/>
                  </a:ext>
                </a:extLst>
              </p:cNvPr>
              <p:cNvSpPr txBox="1"/>
              <p:nvPr/>
            </p:nvSpPr>
            <p:spPr>
              <a:xfrm>
                <a:off x="488134" y="588026"/>
                <a:ext cx="12096127" cy="1818502"/>
              </a:xfrm>
              <a:prstGeom prst="rect">
                <a:avLst/>
              </a:prstGeom>
              <a:noFill/>
            </p:spPr>
            <p:txBody>
              <a:bodyPr wrap="square" rtlCol="0">
                <a:spAutoFit/>
              </a:bodyPr>
              <a:lstStyle/>
              <a:p>
                <a:r>
                  <a:rPr lang="en-US" sz="5400" dirty="0">
                    <a:solidFill>
                      <a:srgbClr val="003262"/>
                    </a:solidFill>
                    <a:latin typeface="Articulate Light" panose="02000503040000020004" pitchFamily="2" charset="0"/>
                  </a:rPr>
                  <a:t>EMISSIONS REDUCTION SYSTEM (ERS)</a:t>
                </a:r>
                <a:r>
                  <a:rPr lang="en-US" sz="5400" dirty="0">
                    <a:solidFill>
                      <a:srgbClr val="003262"/>
                    </a:solidFill>
                    <a:latin typeface="Articulate" panose="02000503040000020004" pitchFamily="2" charset="0"/>
                  </a:rPr>
                  <a:t> </a:t>
                </a:r>
                <a:r>
                  <a:rPr lang="en-US" sz="5400" dirty="0">
                    <a:solidFill>
                      <a:srgbClr val="D2D3CC"/>
                    </a:solidFill>
                    <a:latin typeface="Articulate" panose="02000503040000020004" pitchFamily="2" charset="0"/>
                  </a:rPr>
                  <a:t> </a:t>
                </a:r>
                <a:r>
                  <a:rPr lang="en-US" sz="5400" dirty="0">
                    <a:solidFill>
                      <a:srgbClr val="003262"/>
                    </a:solidFill>
                    <a:latin typeface="Articulate Extrabold" panose="02000503050000020004" pitchFamily="2" charset="0"/>
                  </a:rPr>
                  <a:t>IMPLEMENTATION PATHWAY</a:t>
                </a:r>
                <a:endParaRPr lang="en-US" sz="5400" dirty="0">
                  <a:solidFill>
                    <a:srgbClr val="003262"/>
                  </a:solidFill>
                </a:endParaRPr>
              </a:p>
            </p:txBody>
          </p:sp>
        </p:grpSp>
        <p:grpSp>
          <p:nvGrpSpPr>
            <p:cNvPr id="16" name="Group 15">
              <a:extLst>
                <a:ext uri="{FF2B5EF4-FFF2-40B4-BE49-F238E27FC236}">
                  <a16:creationId xmlns:a16="http://schemas.microsoft.com/office/drawing/2014/main" id="{42636504-472D-6CB3-4B45-8490427E9AE4}"/>
                </a:ext>
              </a:extLst>
            </p:cNvPr>
            <p:cNvGrpSpPr/>
            <p:nvPr/>
          </p:nvGrpSpPr>
          <p:grpSpPr>
            <a:xfrm>
              <a:off x="0" y="4163788"/>
              <a:ext cx="17881600" cy="4483942"/>
              <a:chOff x="0" y="4163788"/>
              <a:chExt cx="17881600" cy="4483942"/>
            </a:xfrm>
          </p:grpSpPr>
          <p:grpSp>
            <p:nvGrpSpPr>
              <p:cNvPr id="21" name="Group 20">
                <a:extLst>
                  <a:ext uri="{FF2B5EF4-FFF2-40B4-BE49-F238E27FC236}">
                    <a16:creationId xmlns:a16="http://schemas.microsoft.com/office/drawing/2014/main" id="{A0ECE429-4AF3-7B97-EC21-2372F1B5A385}"/>
                  </a:ext>
                </a:extLst>
              </p:cNvPr>
              <p:cNvGrpSpPr/>
              <p:nvPr/>
            </p:nvGrpSpPr>
            <p:grpSpPr>
              <a:xfrm>
                <a:off x="3057149" y="7356439"/>
                <a:ext cx="2463075" cy="1232425"/>
                <a:chOff x="2236651" y="6894765"/>
                <a:chExt cx="2463075" cy="1232425"/>
              </a:xfrm>
            </p:grpSpPr>
            <p:sp>
              <p:nvSpPr>
                <p:cNvPr id="85" name="Rectangle: Rounded Corners 84">
                  <a:extLst>
                    <a:ext uri="{FF2B5EF4-FFF2-40B4-BE49-F238E27FC236}">
                      <a16:creationId xmlns:a16="http://schemas.microsoft.com/office/drawing/2014/main" id="{D4767C93-4F73-5C06-5907-35EEC3F828B3}"/>
                    </a:ext>
                  </a:extLst>
                </p:cNvPr>
                <p:cNvSpPr/>
                <p:nvPr/>
              </p:nvSpPr>
              <p:spPr>
                <a:xfrm>
                  <a:off x="2236651" y="7408733"/>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PLAN</a:t>
                  </a:r>
                </a:p>
              </p:txBody>
            </p:sp>
            <p:grpSp>
              <p:nvGrpSpPr>
                <p:cNvPr id="86" name="Group 85">
                  <a:extLst>
                    <a:ext uri="{FF2B5EF4-FFF2-40B4-BE49-F238E27FC236}">
                      <a16:creationId xmlns:a16="http://schemas.microsoft.com/office/drawing/2014/main" id="{0D3EB5A9-8134-C1E2-F0A9-E1609B91432A}"/>
                    </a:ext>
                  </a:extLst>
                </p:cNvPr>
                <p:cNvGrpSpPr/>
                <p:nvPr/>
              </p:nvGrpSpPr>
              <p:grpSpPr>
                <a:xfrm>
                  <a:off x="3889828" y="6894765"/>
                  <a:ext cx="809898" cy="865691"/>
                  <a:chOff x="8382000" y="2346716"/>
                  <a:chExt cx="809898" cy="865691"/>
                </a:xfrm>
              </p:grpSpPr>
              <p:sp>
                <p:nvSpPr>
                  <p:cNvPr id="87" name="Oval 86">
                    <a:extLst>
                      <a:ext uri="{FF2B5EF4-FFF2-40B4-BE49-F238E27FC236}">
                        <a16:creationId xmlns:a16="http://schemas.microsoft.com/office/drawing/2014/main" id="{739C895A-6EF0-0C4B-6277-2F4869390246}"/>
                      </a:ext>
                    </a:extLst>
                  </p:cNvPr>
                  <p:cNvSpPr/>
                  <p:nvPr/>
                </p:nvSpPr>
                <p:spPr>
                  <a:xfrm>
                    <a:off x="8382000" y="2402509"/>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Meeting with solid fill">
                    <a:extLst>
                      <a:ext uri="{FF2B5EF4-FFF2-40B4-BE49-F238E27FC236}">
                        <a16:creationId xmlns:a16="http://schemas.microsoft.com/office/drawing/2014/main" id="{4A13C19F-8FC6-567F-0059-88F1147E1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4143" y="2346716"/>
                    <a:ext cx="801188" cy="801188"/>
                  </a:xfrm>
                  <a:prstGeom prst="rect">
                    <a:avLst/>
                  </a:prstGeom>
                </p:spPr>
              </p:pic>
            </p:grpSp>
          </p:grpSp>
          <p:grpSp>
            <p:nvGrpSpPr>
              <p:cNvPr id="23" name="Group 22">
                <a:extLst>
                  <a:ext uri="{FF2B5EF4-FFF2-40B4-BE49-F238E27FC236}">
                    <a16:creationId xmlns:a16="http://schemas.microsoft.com/office/drawing/2014/main" id="{C1317375-2ECB-6DB5-89F1-411B54FC4042}"/>
                  </a:ext>
                </a:extLst>
              </p:cNvPr>
              <p:cNvGrpSpPr/>
              <p:nvPr/>
            </p:nvGrpSpPr>
            <p:grpSpPr>
              <a:xfrm>
                <a:off x="5185238" y="4258260"/>
                <a:ext cx="2391550" cy="1274795"/>
                <a:chOff x="3220413" y="5242682"/>
                <a:chExt cx="2391550" cy="1274795"/>
              </a:xfrm>
            </p:grpSpPr>
            <p:sp>
              <p:nvSpPr>
                <p:cNvPr id="81" name="Rectangle: Rounded Corners 80">
                  <a:extLst>
                    <a:ext uri="{FF2B5EF4-FFF2-40B4-BE49-F238E27FC236}">
                      <a16:creationId xmlns:a16="http://schemas.microsoft.com/office/drawing/2014/main" id="{CCDC3A71-E1CF-606C-CCDC-8864A5ED2192}"/>
                    </a:ext>
                  </a:extLst>
                </p:cNvPr>
                <p:cNvSpPr/>
                <p:nvPr/>
              </p:nvSpPr>
              <p:spPr>
                <a:xfrm>
                  <a:off x="3220413" y="5799020"/>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DESIGN</a:t>
                  </a:r>
                </a:p>
              </p:txBody>
            </p:sp>
            <p:grpSp>
              <p:nvGrpSpPr>
                <p:cNvPr id="82" name="Group 81">
                  <a:extLst>
                    <a:ext uri="{FF2B5EF4-FFF2-40B4-BE49-F238E27FC236}">
                      <a16:creationId xmlns:a16="http://schemas.microsoft.com/office/drawing/2014/main" id="{B63852C5-FC89-CAAC-5341-3387EFF8BB30}"/>
                    </a:ext>
                  </a:extLst>
                </p:cNvPr>
                <p:cNvGrpSpPr/>
                <p:nvPr/>
              </p:nvGrpSpPr>
              <p:grpSpPr>
                <a:xfrm>
                  <a:off x="4802065" y="5242682"/>
                  <a:ext cx="809898" cy="832933"/>
                  <a:chOff x="8378734" y="1825430"/>
                  <a:chExt cx="809898" cy="832933"/>
                </a:xfrm>
              </p:grpSpPr>
              <p:sp>
                <p:nvSpPr>
                  <p:cNvPr id="83" name="Oval 82">
                    <a:extLst>
                      <a:ext uri="{FF2B5EF4-FFF2-40B4-BE49-F238E27FC236}">
                        <a16:creationId xmlns:a16="http://schemas.microsoft.com/office/drawing/2014/main" id="{17AA1B18-94D2-E770-9F05-E9109AC5B6CB}"/>
                      </a:ext>
                    </a:extLst>
                  </p:cNvPr>
                  <p:cNvSpPr/>
                  <p:nvPr/>
                </p:nvSpPr>
                <p:spPr>
                  <a:xfrm>
                    <a:off x="8378734" y="1848465"/>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descr="Easel with solid fill">
                    <a:extLst>
                      <a:ext uri="{FF2B5EF4-FFF2-40B4-BE49-F238E27FC236}">
                        <a16:creationId xmlns:a16="http://schemas.microsoft.com/office/drawing/2014/main" id="{086FFF07-892C-9AB2-4FAE-2920262B45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13572" y="1825430"/>
                    <a:ext cx="775060" cy="775060"/>
                  </a:xfrm>
                  <a:prstGeom prst="rect">
                    <a:avLst/>
                  </a:prstGeom>
                </p:spPr>
              </p:pic>
            </p:grpSp>
          </p:grpSp>
          <p:grpSp>
            <p:nvGrpSpPr>
              <p:cNvPr id="24" name="Group 23">
                <a:extLst>
                  <a:ext uri="{FF2B5EF4-FFF2-40B4-BE49-F238E27FC236}">
                    <a16:creationId xmlns:a16="http://schemas.microsoft.com/office/drawing/2014/main" id="{8A05DB7B-ADF5-4075-C4CD-14CB76222441}"/>
                  </a:ext>
                </a:extLst>
              </p:cNvPr>
              <p:cNvGrpSpPr/>
              <p:nvPr/>
            </p:nvGrpSpPr>
            <p:grpSpPr>
              <a:xfrm>
                <a:off x="7040166" y="7349692"/>
                <a:ext cx="2391550" cy="1239172"/>
                <a:chOff x="5740951" y="5328711"/>
                <a:chExt cx="2391550" cy="1239172"/>
              </a:xfrm>
            </p:grpSpPr>
            <p:sp>
              <p:nvSpPr>
                <p:cNvPr id="77" name="Rectangle: Rounded Corners 76">
                  <a:extLst>
                    <a:ext uri="{FF2B5EF4-FFF2-40B4-BE49-F238E27FC236}">
                      <a16:creationId xmlns:a16="http://schemas.microsoft.com/office/drawing/2014/main" id="{799B571D-727F-0A96-77BB-38385166B397}"/>
                    </a:ext>
                  </a:extLst>
                </p:cNvPr>
                <p:cNvSpPr/>
                <p:nvPr/>
              </p:nvSpPr>
              <p:spPr>
                <a:xfrm>
                  <a:off x="5740951" y="5849426"/>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INSTALL</a:t>
                  </a:r>
                </a:p>
              </p:txBody>
            </p:sp>
            <p:grpSp>
              <p:nvGrpSpPr>
                <p:cNvPr id="78" name="Group 77">
                  <a:extLst>
                    <a:ext uri="{FF2B5EF4-FFF2-40B4-BE49-F238E27FC236}">
                      <a16:creationId xmlns:a16="http://schemas.microsoft.com/office/drawing/2014/main" id="{528CC54F-793E-9801-BDDD-6E00C4631AE5}"/>
                    </a:ext>
                  </a:extLst>
                </p:cNvPr>
                <p:cNvGrpSpPr/>
                <p:nvPr/>
              </p:nvGrpSpPr>
              <p:grpSpPr>
                <a:xfrm>
                  <a:off x="7308241" y="5328711"/>
                  <a:ext cx="824260" cy="826258"/>
                  <a:chOff x="8521489" y="1997560"/>
                  <a:chExt cx="824260" cy="826258"/>
                </a:xfrm>
              </p:grpSpPr>
              <p:sp>
                <p:nvSpPr>
                  <p:cNvPr id="79" name="Oval 78">
                    <a:extLst>
                      <a:ext uri="{FF2B5EF4-FFF2-40B4-BE49-F238E27FC236}">
                        <a16:creationId xmlns:a16="http://schemas.microsoft.com/office/drawing/2014/main" id="{C9A5861C-49C6-646B-1E8F-B14C812D8376}"/>
                      </a:ext>
                    </a:extLst>
                  </p:cNvPr>
                  <p:cNvSpPr/>
                  <p:nvPr/>
                </p:nvSpPr>
                <p:spPr>
                  <a:xfrm>
                    <a:off x="8535851" y="1997560"/>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Playbook with solid fill">
                    <a:extLst>
                      <a:ext uri="{FF2B5EF4-FFF2-40B4-BE49-F238E27FC236}">
                        <a16:creationId xmlns:a16="http://schemas.microsoft.com/office/drawing/2014/main" id="{9AB7B456-EB0D-7E2E-6885-8EB58D9069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1489" y="2013919"/>
                    <a:ext cx="809898" cy="809899"/>
                  </a:xfrm>
                  <a:prstGeom prst="rect">
                    <a:avLst/>
                  </a:prstGeom>
                </p:spPr>
              </p:pic>
            </p:grpSp>
          </p:grpSp>
          <p:grpSp>
            <p:nvGrpSpPr>
              <p:cNvPr id="25" name="Group 24">
                <a:extLst>
                  <a:ext uri="{FF2B5EF4-FFF2-40B4-BE49-F238E27FC236}">
                    <a16:creationId xmlns:a16="http://schemas.microsoft.com/office/drawing/2014/main" id="{3539894E-B23E-1957-9099-50828D8F1660}"/>
                  </a:ext>
                </a:extLst>
              </p:cNvPr>
              <p:cNvGrpSpPr/>
              <p:nvPr/>
            </p:nvGrpSpPr>
            <p:grpSpPr>
              <a:xfrm>
                <a:off x="9086570" y="4271991"/>
                <a:ext cx="2391550" cy="1295039"/>
                <a:chOff x="6038263" y="5116453"/>
                <a:chExt cx="2391550" cy="1295039"/>
              </a:xfrm>
            </p:grpSpPr>
            <p:sp>
              <p:nvSpPr>
                <p:cNvPr id="73" name="Rectangle: Rounded Corners 72">
                  <a:extLst>
                    <a:ext uri="{FF2B5EF4-FFF2-40B4-BE49-F238E27FC236}">
                      <a16:creationId xmlns:a16="http://schemas.microsoft.com/office/drawing/2014/main" id="{021F88C1-2B7A-C83D-8752-D70B7A9A490A}"/>
                    </a:ext>
                  </a:extLst>
                </p:cNvPr>
                <p:cNvSpPr/>
                <p:nvPr/>
              </p:nvSpPr>
              <p:spPr>
                <a:xfrm>
                  <a:off x="6038263" y="5693035"/>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COMMISSION</a:t>
                  </a:r>
                </a:p>
              </p:txBody>
            </p:sp>
            <p:grpSp>
              <p:nvGrpSpPr>
                <p:cNvPr id="74" name="Group 73">
                  <a:extLst>
                    <a:ext uri="{FF2B5EF4-FFF2-40B4-BE49-F238E27FC236}">
                      <a16:creationId xmlns:a16="http://schemas.microsoft.com/office/drawing/2014/main" id="{A2C689AA-DD40-C08D-0C19-5709C8DD69A2}"/>
                    </a:ext>
                  </a:extLst>
                </p:cNvPr>
                <p:cNvGrpSpPr/>
                <p:nvPr/>
              </p:nvGrpSpPr>
              <p:grpSpPr>
                <a:xfrm>
                  <a:off x="7619915" y="5116453"/>
                  <a:ext cx="809898" cy="809898"/>
                  <a:chOff x="9000666" y="2067825"/>
                  <a:chExt cx="809898" cy="809898"/>
                </a:xfrm>
              </p:grpSpPr>
              <p:sp>
                <p:nvSpPr>
                  <p:cNvPr id="75" name="Oval 74">
                    <a:extLst>
                      <a:ext uri="{FF2B5EF4-FFF2-40B4-BE49-F238E27FC236}">
                        <a16:creationId xmlns:a16="http://schemas.microsoft.com/office/drawing/2014/main" id="{7D88C082-43E8-6E3C-B4F3-2AFEB3F06B11}"/>
                      </a:ext>
                    </a:extLst>
                  </p:cNvPr>
                  <p:cNvSpPr/>
                  <p:nvPr/>
                </p:nvSpPr>
                <p:spPr>
                  <a:xfrm>
                    <a:off x="9000666" y="2067825"/>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descr="Money with solid fill">
                    <a:extLst>
                      <a:ext uri="{FF2B5EF4-FFF2-40B4-BE49-F238E27FC236}">
                        <a16:creationId xmlns:a16="http://schemas.microsoft.com/office/drawing/2014/main" id="{7192B3A9-4A0E-0602-F10A-477A7B82E4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55717" y="2067825"/>
                    <a:ext cx="737614" cy="737614"/>
                  </a:xfrm>
                  <a:prstGeom prst="rect">
                    <a:avLst/>
                  </a:prstGeom>
                </p:spPr>
              </p:pic>
            </p:grpSp>
          </p:grpSp>
          <p:grpSp>
            <p:nvGrpSpPr>
              <p:cNvPr id="26" name="Group 25">
                <a:extLst>
                  <a:ext uri="{FF2B5EF4-FFF2-40B4-BE49-F238E27FC236}">
                    <a16:creationId xmlns:a16="http://schemas.microsoft.com/office/drawing/2014/main" id="{F588397E-9433-949C-9D2F-1F1489EEF22A}"/>
                  </a:ext>
                </a:extLst>
              </p:cNvPr>
              <p:cNvGrpSpPr/>
              <p:nvPr/>
            </p:nvGrpSpPr>
            <p:grpSpPr>
              <a:xfrm>
                <a:off x="10941498" y="7399964"/>
                <a:ext cx="2476168" cy="1247766"/>
                <a:chOff x="10898543" y="5391257"/>
                <a:chExt cx="2476168" cy="1247766"/>
              </a:xfrm>
            </p:grpSpPr>
            <p:sp>
              <p:nvSpPr>
                <p:cNvPr id="69" name="Rectangle: Rounded Corners 68">
                  <a:extLst>
                    <a:ext uri="{FF2B5EF4-FFF2-40B4-BE49-F238E27FC236}">
                      <a16:creationId xmlns:a16="http://schemas.microsoft.com/office/drawing/2014/main" id="{5F7F214D-6E23-4E7D-37C7-FFD389FF4DDC}"/>
                    </a:ext>
                  </a:extLst>
                </p:cNvPr>
                <p:cNvSpPr/>
                <p:nvPr/>
              </p:nvSpPr>
              <p:spPr>
                <a:xfrm>
                  <a:off x="10898543" y="5920566"/>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MONITOR 24/7</a:t>
                  </a:r>
                </a:p>
              </p:txBody>
            </p:sp>
            <p:grpSp>
              <p:nvGrpSpPr>
                <p:cNvPr id="70" name="Group 69">
                  <a:extLst>
                    <a:ext uri="{FF2B5EF4-FFF2-40B4-BE49-F238E27FC236}">
                      <a16:creationId xmlns:a16="http://schemas.microsoft.com/office/drawing/2014/main" id="{CE520145-57B5-1899-F4A2-F78E0CF2A00F}"/>
                    </a:ext>
                  </a:extLst>
                </p:cNvPr>
                <p:cNvGrpSpPr/>
                <p:nvPr/>
              </p:nvGrpSpPr>
              <p:grpSpPr>
                <a:xfrm>
                  <a:off x="12486174" y="5391257"/>
                  <a:ext cx="888537" cy="888537"/>
                  <a:chOff x="13101914" y="1840513"/>
                  <a:chExt cx="888537" cy="888537"/>
                </a:xfrm>
              </p:grpSpPr>
              <p:sp>
                <p:nvSpPr>
                  <p:cNvPr id="71" name="Oval 70">
                    <a:extLst>
                      <a:ext uri="{FF2B5EF4-FFF2-40B4-BE49-F238E27FC236}">
                        <a16:creationId xmlns:a16="http://schemas.microsoft.com/office/drawing/2014/main" id="{5708F9F7-2E98-24E5-645D-9A7AFCBAD36D}"/>
                      </a:ext>
                    </a:extLst>
                  </p:cNvPr>
                  <p:cNvSpPr/>
                  <p:nvPr/>
                </p:nvSpPr>
                <p:spPr>
                  <a:xfrm>
                    <a:off x="13141234" y="1848465"/>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25C1F19-98E8-6AEC-34FA-F20E78D150F3}"/>
                      </a:ext>
                    </a:extLst>
                  </p:cNvPr>
                  <p:cNvPicPr>
                    <a:picLocks noChangeAspect="1"/>
                  </p:cNvPicPr>
                  <p:nvPr/>
                </p:nvPicPr>
                <p:blipFill>
                  <a:blip r:embed="rId10">
                    <a:biLevel thresh="50000"/>
                    <a:extLst>
                      <a:ext uri="{BEBA8EAE-BF5A-486C-A8C5-ECC9F3942E4B}">
                        <a14:imgProps xmlns:a14="http://schemas.microsoft.com/office/drawing/2010/main">
                          <a14:imgLayer r:embed="rId11">
                            <a14:imgEffect>
                              <a14:backgroundRemoval t="10000" b="90000" l="10000" r="90000">
                                <a14:foregroundMark x1="32617" y1="46875" x2="32617" y2="46875"/>
                                <a14:foregroundMark x1="58984" y1="43066" x2="58984" y2="43066"/>
                                <a14:foregroundMark x1="74707" y1="41797" x2="74707" y2="41797"/>
                                <a14:foregroundMark x1="80371" y1="66992" x2="80371" y2="66992"/>
                                <a14:backgroundMark x1="43359" y1="50000" x2="43359" y2="50000"/>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3101914" y="1840513"/>
                    <a:ext cx="888537" cy="888537"/>
                  </a:xfrm>
                  <a:prstGeom prst="rect">
                    <a:avLst/>
                  </a:prstGeom>
                </p:spPr>
              </p:pic>
            </p:grpSp>
          </p:grpSp>
          <p:grpSp>
            <p:nvGrpSpPr>
              <p:cNvPr id="33" name="Group 32">
                <a:extLst>
                  <a:ext uri="{FF2B5EF4-FFF2-40B4-BE49-F238E27FC236}">
                    <a16:creationId xmlns:a16="http://schemas.microsoft.com/office/drawing/2014/main" id="{028BD358-7A60-94AD-9B48-ED730A9459DD}"/>
                  </a:ext>
                </a:extLst>
              </p:cNvPr>
              <p:cNvGrpSpPr/>
              <p:nvPr/>
            </p:nvGrpSpPr>
            <p:grpSpPr>
              <a:xfrm>
                <a:off x="12987903" y="4163788"/>
                <a:ext cx="2429692" cy="1341581"/>
                <a:chOff x="11440331" y="5271981"/>
                <a:chExt cx="2429692" cy="1341581"/>
              </a:xfrm>
            </p:grpSpPr>
            <p:sp>
              <p:nvSpPr>
                <p:cNvPr id="65" name="Rectangle: Rounded Corners 64">
                  <a:extLst>
                    <a:ext uri="{FF2B5EF4-FFF2-40B4-BE49-F238E27FC236}">
                      <a16:creationId xmlns:a16="http://schemas.microsoft.com/office/drawing/2014/main" id="{AAD0B440-52CA-4AD7-1C4C-C7800892C882}"/>
                    </a:ext>
                  </a:extLst>
                </p:cNvPr>
                <p:cNvSpPr/>
                <p:nvPr/>
              </p:nvSpPr>
              <p:spPr>
                <a:xfrm>
                  <a:off x="11440331" y="5895105"/>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MAINTENANCE</a:t>
                  </a:r>
                </a:p>
              </p:txBody>
            </p:sp>
            <p:grpSp>
              <p:nvGrpSpPr>
                <p:cNvPr id="66" name="Group 65">
                  <a:extLst>
                    <a:ext uri="{FF2B5EF4-FFF2-40B4-BE49-F238E27FC236}">
                      <a16:creationId xmlns:a16="http://schemas.microsoft.com/office/drawing/2014/main" id="{9FD4860B-3323-DFAB-C6DF-EFA24E8CBA32}"/>
                    </a:ext>
                  </a:extLst>
                </p:cNvPr>
                <p:cNvGrpSpPr/>
                <p:nvPr/>
              </p:nvGrpSpPr>
              <p:grpSpPr>
                <a:xfrm>
                  <a:off x="13039601" y="5271981"/>
                  <a:ext cx="830422" cy="831549"/>
                  <a:chOff x="11898606" y="2037208"/>
                  <a:chExt cx="830422" cy="831549"/>
                </a:xfrm>
              </p:grpSpPr>
              <p:sp>
                <p:nvSpPr>
                  <p:cNvPr id="67" name="Oval 66">
                    <a:extLst>
                      <a:ext uri="{FF2B5EF4-FFF2-40B4-BE49-F238E27FC236}">
                        <a16:creationId xmlns:a16="http://schemas.microsoft.com/office/drawing/2014/main" id="{B02FD79D-068A-92B0-67BB-AB3AD7E2A434}"/>
                      </a:ext>
                    </a:extLst>
                  </p:cNvPr>
                  <p:cNvSpPr/>
                  <p:nvPr/>
                </p:nvSpPr>
                <p:spPr>
                  <a:xfrm>
                    <a:off x="11919130" y="2037208"/>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Gears with solid fill">
                    <a:extLst>
                      <a:ext uri="{FF2B5EF4-FFF2-40B4-BE49-F238E27FC236}">
                        <a16:creationId xmlns:a16="http://schemas.microsoft.com/office/drawing/2014/main" id="{504D318D-A39C-624F-7B9F-359BBD1C5A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898606" y="2058859"/>
                    <a:ext cx="809898" cy="809898"/>
                  </a:xfrm>
                  <a:prstGeom prst="rect">
                    <a:avLst/>
                  </a:prstGeom>
                </p:spPr>
              </p:pic>
            </p:grpSp>
          </p:grpSp>
          <p:grpSp>
            <p:nvGrpSpPr>
              <p:cNvPr id="37" name="Group 36">
                <a:extLst>
                  <a:ext uri="{FF2B5EF4-FFF2-40B4-BE49-F238E27FC236}">
                    <a16:creationId xmlns:a16="http://schemas.microsoft.com/office/drawing/2014/main" id="{4E0E3421-C310-A207-3834-E39D3F33E567}"/>
                  </a:ext>
                </a:extLst>
              </p:cNvPr>
              <p:cNvGrpSpPr/>
              <p:nvPr/>
            </p:nvGrpSpPr>
            <p:grpSpPr>
              <a:xfrm>
                <a:off x="14842831" y="7300786"/>
                <a:ext cx="2401753" cy="1346944"/>
                <a:chOff x="8619748" y="6974504"/>
                <a:chExt cx="2401753" cy="1346944"/>
              </a:xfrm>
            </p:grpSpPr>
            <p:sp>
              <p:nvSpPr>
                <p:cNvPr id="61" name="Rectangle: Rounded Corners 60">
                  <a:extLst>
                    <a:ext uri="{FF2B5EF4-FFF2-40B4-BE49-F238E27FC236}">
                      <a16:creationId xmlns:a16="http://schemas.microsoft.com/office/drawing/2014/main" id="{AF0500C0-DA23-7536-AFC1-5E185E54CEE4}"/>
                    </a:ext>
                  </a:extLst>
                </p:cNvPr>
                <p:cNvSpPr/>
                <p:nvPr/>
              </p:nvSpPr>
              <p:spPr>
                <a:xfrm>
                  <a:off x="8619748" y="7602991"/>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SERVICE</a:t>
                  </a:r>
                </a:p>
              </p:txBody>
            </p:sp>
            <p:grpSp>
              <p:nvGrpSpPr>
                <p:cNvPr id="62" name="Group 61">
                  <a:extLst>
                    <a:ext uri="{FF2B5EF4-FFF2-40B4-BE49-F238E27FC236}">
                      <a16:creationId xmlns:a16="http://schemas.microsoft.com/office/drawing/2014/main" id="{ED85A157-070D-7561-7C43-92E59F431573}"/>
                    </a:ext>
                  </a:extLst>
                </p:cNvPr>
                <p:cNvGrpSpPr/>
                <p:nvPr/>
              </p:nvGrpSpPr>
              <p:grpSpPr>
                <a:xfrm>
                  <a:off x="10211603" y="6974504"/>
                  <a:ext cx="809898" cy="859736"/>
                  <a:chOff x="12629970" y="2114170"/>
                  <a:chExt cx="809898" cy="859736"/>
                </a:xfrm>
              </p:grpSpPr>
              <p:sp>
                <p:nvSpPr>
                  <p:cNvPr id="63" name="Oval 62">
                    <a:extLst>
                      <a:ext uri="{FF2B5EF4-FFF2-40B4-BE49-F238E27FC236}">
                        <a16:creationId xmlns:a16="http://schemas.microsoft.com/office/drawing/2014/main" id="{9E989144-D4EF-8E13-F98E-6270179EF9E8}"/>
                      </a:ext>
                    </a:extLst>
                  </p:cNvPr>
                  <p:cNvSpPr/>
                  <p:nvPr/>
                </p:nvSpPr>
                <p:spPr>
                  <a:xfrm>
                    <a:off x="12629970" y="2114170"/>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Handshake with solid fill">
                    <a:extLst>
                      <a:ext uri="{FF2B5EF4-FFF2-40B4-BE49-F238E27FC236}">
                        <a16:creationId xmlns:a16="http://schemas.microsoft.com/office/drawing/2014/main" id="{72489598-D1D4-259E-9405-D2E5826762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629970" y="2164008"/>
                    <a:ext cx="809898" cy="809898"/>
                  </a:xfrm>
                  <a:prstGeom prst="rect">
                    <a:avLst/>
                  </a:prstGeom>
                </p:spPr>
              </p:pic>
            </p:grpSp>
          </p:grpSp>
          <p:cxnSp>
            <p:nvCxnSpPr>
              <p:cNvPr id="47" name="Straight Connector 46">
                <a:extLst>
                  <a:ext uri="{FF2B5EF4-FFF2-40B4-BE49-F238E27FC236}">
                    <a16:creationId xmlns:a16="http://schemas.microsoft.com/office/drawing/2014/main" id="{F5396061-43F3-C8FB-9908-568C3AD57D34}"/>
                  </a:ext>
                </a:extLst>
              </p:cNvPr>
              <p:cNvCxnSpPr>
                <a:cxnSpLocks/>
              </p:cNvCxnSpPr>
              <p:nvPr/>
            </p:nvCxnSpPr>
            <p:spPr>
              <a:xfrm>
                <a:off x="0" y="6665686"/>
                <a:ext cx="17881600" cy="0"/>
              </a:xfrm>
              <a:prstGeom prst="line">
                <a:avLst/>
              </a:prstGeom>
              <a:ln w="76200"/>
            </p:spPr>
            <p:style>
              <a:lnRef idx="1">
                <a:schemeClr val="accent4"/>
              </a:lnRef>
              <a:fillRef idx="0">
                <a:schemeClr val="accent4"/>
              </a:fillRef>
              <a:effectRef idx="0">
                <a:schemeClr val="accent4"/>
              </a:effectRef>
              <a:fontRef idx="minor">
                <a:schemeClr val="tx1"/>
              </a:fontRef>
            </p:style>
          </p:cxnSp>
          <p:grpSp>
            <p:nvGrpSpPr>
              <p:cNvPr id="48" name="Group 47">
                <a:extLst>
                  <a:ext uri="{FF2B5EF4-FFF2-40B4-BE49-F238E27FC236}">
                    <a16:creationId xmlns:a16="http://schemas.microsoft.com/office/drawing/2014/main" id="{B4E8458A-C689-6318-CF35-E9E144713483}"/>
                  </a:ext>
                </a:extLst>
              </p:cNvPr>
              <p:cNvGrpSpPr/>
              <p:nvPr/>
            </p:nvGrpSpPr>
            <p:grpSpPr>
              <a:xfrm>
                <a:off x="1202221" y="4245619"/>
                <a:ext cx="2473235" cy="1287436"/>
                <a:chOff x="666205" y="5255882"/>
                <a:chExt cx="2473235" cy="1287436"/>
              </a:xfrm>
            </p:grpSpPr>
            <p:sp>
              <p:nvSpPr>
                <p:cNvPr id="57" name="Rectangle: Rounded Corners 56">
                  <a:extLst>
                    <a:ext uri="{FF2B5EF4-FFF2-40B4-BE49-F238E27FC236}">
                      <a16:creationId xmlns:a16="http://schemas.microsoft.com/office/drawing/2014/main" id="{6FD0A507-CCE4-ADB1-2936-B008364A644E}"/>
                    </a:ext>
                  </a:extLst>
                </p:cNvPr>
                <p:cNvSpPr/>
                <p:nvPr/>
              </p:nvSpPr>
              <p:spPr>
                <a:xfrm>
                  <a:off x="666205" y="5824861"/>
                  <a:ext cx="2024743" cy="718457"/>
                </a:xfrm>
                <a:prstGeom prst="roundRect">
                  <a:avLst/>
                </a:prstGeom>
                <a:solidFill>
                  <a:srgbClr val="0032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GOAL</a:t>
                  </a:r>
                </a:p>
              </p:txBody>
            </p:sp>
            <p:grpSp>
              <p:nvGrpSpPr>
                <p:cNvPr id="58" name="Group 57">
                  <a:extLst>
                    <a:ext uri="{FF2B5EF4-FFF2-40B4-BE49-F238E27FC236}">
                      <a16:creationId xmlns:a16="http://schemas.microsoft.com/office/drawing/2014/main" id="{53651C28-E4F9-59FF-6FF9-8B62F2C9E973}"/>
                    </a:ext>
                  </a:extLst>
                </p:cNvPr>
                <p:cNvGrpSpPr/>
                <p:nvPr/>
              </p:nvGrpSpPr>
              <p:grpSpPr>
                <a:xfrm>
                  <a:off x="2225040" y="5255882"/>
                  <a:ext cx="914400" cy="914400"/>
                  <a:chOff x="6865812" y="2071215"/>
                  <a:chExt cx="914400" cy="914400"/>
                </a:xfrm>
              </p:grpSpPr>
              <p:sp>
                <p:nvSpPr>
                  <p:cNvPr id="59" name="Oval 58">
                    <a:extLst>
                      <a:ext uri="{FF2B5EF4-FFF2-40B4-BE49-F238E27FC236}">
                        <a16:creationId xmlns:a16="http://schemas.microsoft.com/office/drawing/2014/main" id="{E1C1C8AE-10FC-B07C-AE63-0D31637F1AD9}"/>
                      </a:ext>
                    </a:extLst>
                  </p:cNvPr>
                  <p:cNvSpPr/>
                  <p:nvPr/>
                </p:nvSpPr>
                <p:spPr>
                  <a:xfrm>
                    <a:off x="6918063" y="2122152"/>
                    <a:ext cx="809898" cy="809898"/>
                  </a:xfrm>
                  <a:prstGeom prst="ellipse">
                    <a:avLst/>
                  </a:prstGeom>
                  <a:solidFill>
                    <a:srgbClr val="FDB51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Target with solid fill">
                    <a:extLst>
                      <a:ext uri="{FF2B5EF4-FFF2-40B4-BE49-F238E27FC236}">
                        <a16:creationId xmlns:a16="http://schemas.microsoft.com/office/drawing/2014/main" id="{00D392E1-9001-D577-DEE0-ECFF77BBD6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65812" y="2071215"/>
                    <a:ext cx="914400" cy="914400"/>
                  </a:xfrm>
                  <a:prstGeom prst="rect">
                    <a:avLst/>
                  </a:prstGeom>
                </p:spPr>
              </p:pic>
            </p:grpSp>
          </p:grpSp>
          <p:cxnSp>
            <p:nvCxnSpPr>
              <p:cNvPr id="49" name="Straight Connector 48">
                <a:extLst>
                  <a:ext uri="{FF2B5EF4-FFF2-40B4-BE49-F238E27FC236}">
                    <a16:creationId xmlns:a16="http://schemas.microsoft.com/office/drawing/2014/main" id="{A2C1D0C5-BE2D-0EA5-0DA1-7DD36D5B5CC6}"/>
                  </a:ext>
                </a:extLst>
              </p:cNvPr>
              <p:cNvCxnSpPr>
                <a:cxnSpLocks/>
              </p:cNvCxnSpPr>
              <p:nvPr/>
            </p:nvCxnSpPr>
            <p:spPr>
              <a:xfrm>
                <a:off x="2177583" y="5533055"/>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0" name="Straight Connector 49">
                <a:extLst>
                  <a:ext uri="{FF2B5EF4-FFF2-40B4-BE49-F238E27FC236}">
                    <a16:creationId xmlns:a16="http://schemas.microsoft.com/office/drawing/2014/main" id="{BC27648E-91CB-94EE-57AA-A71F6C95B6EB}"/>
                  </a:ext>
                </a:extLst>
              </p:cNvPr>
              <p:cNvCxnSpPr>
                <a:cxnSpLocks/>
              </p:cNvCxnSpPr>
              <p:nvPr/>
            </p:nvCxnSpPr>
            <p:spPr>
              <a:xfrm>
                <a:off x="6209651" y="5533055"/>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E725D4E4-6049-CD20-B7DA-051479D64682}"/>
                  </a:ext>
                </a:extLst>
              </p:cNvPr>
              <p:cNvCxnSpPr>
                <a:cxnSpLocks/>
              </p:cNvCxnSpPr>
              <p:nvPr/>
            </p:nvCxnSpPr>
            <p:spPr>
              <a:xfrm>
                <a:off x="10089321" y="5591921"/>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2" name="Straight Connector 51">
                <a:extLst>
                  <a:ext uri="{FF2B5EF4-FFF2-40B4-BE49-F238E27FC236}">
                    <a16:creationId xmlns:a16="http://schemas.microsoft.com/office/drawing/2014/main" id="{EF403146-0477-2F11-82D9-83DC15526AE4}"/>
                  </a:ext>
                </a:extLst>
              </p:cNvPr>
              <p:cNvCxnSpPr>
                <a:cxnSpLocks/>
              </p:cNvCxnSpPr>
              <p:nvPr/>
            </p:nvCxnSpPr>
            <p:spPr>
              <a:xfrm>
                <a:off x="14034303" y="5591921"/>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0CB547BF-5DE0-F04C-82D2-55D130C0219A}"/>
                  </a:ext>
                </a:extLst>
              </p:cNvPr>
              <p:cNvCxnSpPr>
                <a:cxnSpLocks/>
              </p:cNvCxnSpPr>
              <p:nvPr/>
            </p:nvCxnSpPr>
            <p:spPr>
              <a:xfrm>
                <a:off x="4054280" y="6687152"/>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2C02ECD5-DDAC-1E95-F5D9-513A647F420B}"/>
                  </a:ext>
                </a:extLst>
              </p:cNvPr>
              <p:cNvCxnSpPr>
                <a:cxnSpLocks/>
              </p:cNvCxnSpPr>
              <p:nvPr/>
            </p:nvCxnSpPr>
            <p:spPr>
              <a:xfrm>
                <a:off x="8103765" y="6697050"/>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5" name="Straight Connector 54">
                <a:extLst>
                  <a:ext uri="{FF2B5EF4-FFF2-40B4-BE49-F238E27FC236}">
                    <a16:creationId xmlns:a16="http://schemas.microsoft.com/office/drawing/2014/main" id="{9B3DF2BA-5F68-653B-4704-4C7C5F53E925}"/>
                  </a:ext>
                </a:extLst>
              </p:cNvPr>
              <p:cNvCxnSpPr>
                <a:cxnSpLocks/>
              </p:cNvCxnSpPr>
              <p:nvPr/>
            </p:nvCxnSpPr>
            <p:spPr>
              <a:xfrm>
                <a:off x="12009560" y="6755916"/>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cxnSp>
            <p:nvCxnSpPr>
              <p:cNvPr id="56" name="Straight Connector 55">
                <a:extLst>
                  <a:ext uri="{FF2B5EF4-FFF2-40B4-BE49-F238E27FC236}">
                    <a16:creationId xmlns:a16="http://schemas.microsoft.com/office/drawing/2014/main" id="{ECF4AD0C-016A-2166-84CA-30C7CA55311F}"/>
                  </a:ext>
                </a:extLst>
              </p:cNvPr>
              <p:cNvCxnSpPr>
                <a:cxnSpLocks/>
              </p:cNvCxnSpPr>
              <p:nvPr/>
            </p:nvCxnSpPr>
            <p:spPr>
              <a:xfrm>
                <a:off x="15980670" y="6755916"/>
                <a:ext cx="0" cy="1163995"/>
              </a:xfrm>
              <a:prstGeom prst="line">
                <a:avLst/>
              </a:prstGeom>
              <a:ln w="76200"/>
            </p:spPr>
            <p:style>
              <a:lnRef idx="1">
                <a:schemeClr val="accent4"/>
              </a:lnRef>
              <a:fillRef idx="0">
                <a:schemeClr val="accent4"/>
              </a:fillRef>
              <a:effectRef idx="0">
                <a:schemeClr val="accent4"/>
              </a:effectRef>
              <a:fontRef idx="minor">
                <a:schemeClr val="tx1"/>
              </a:fontRef>
            </p:style>
          </p:cxnSp>
        </p:grpSp>
      </p:grpSp>
      <p:grpSp>
        <p:nvGrpSpPr>
          <p:cNvPr id="32" name="Group 31">
            <a:extLst>
              <a:ext uri="{FF2B5EF4-FFF2-40B4-BE49-F238E27FC236}">
                <a16:creationId xmlns:a16="http://schemas.microsoft.com/office/drawing/2014/main" id="{6A08A2D3-6435-1630-0945-5E524EF761E5}"/>
              </a:ext>
            </a:extLst>
          </p:cNvPr>
          <p:cNvGrpSpPr/>
          <p:nvPr/>
        </p:nvGrpSpPr>
        <p:grpSpPr>
          <a:xfrm>
            <a:off x="11651502" y="123840"/>
            <a:ext cx="6166372" cy="5087616"/>
            <a:chOff x="8688909" y="565448"/>
            <a:chExt cx="5958336" cy="4940721"/>
          </a:xfrm>
        </p:grpSpPr>
        <p:sp>
          <p:nvSpPr>
            <p:cNvPr id="22" name="Hexagon 21">
              <a:extLst>
                <a:ext uri="{FF2B5EF4-FFF2-40B4-BE49-F238E27FC236}">
                  <a16:creationId xmlns:a16="http://schemas.microsoft.com/office/drawing/2014/main" id="{43C3B7F1-B458-F2F7-028F-00BD59A02FC5}"/>
                </a:ext>
              </a:extLst>
            </p:cNvPr>
            <p:cNvSpPr/>
            <p:nvPr/>
          </p:nvSpPr>
          <p:spPr>
            <a:xfrm>
              <a:off x="10511361" y="565448"/>
              <a:ext cx="2313432" cy="1993392"/>
            </a:xfrm>
            <a:prstGeom prst="hexagon">
              <a:avLst/>
            </a:prstGeom>
            <a:solidFill>
              <a:srgbClr val="D2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262"/>
                  </a:solidFill>
                  <a:latin typeface="Articulate Light" panose="02000503040000020004" pitchFamily="2" charset="0"/>
                </a:rPr>
                <a:t>COLD STORAGE</a:t>
              </a:r>
            </a:p>
          </p:txBody>
        </p:sp>
        <p:sp>
          <p:nvSpPr>
            <p:cNvPr id="27" name="Hexagon 26">
              <a:extLst>
                <a:ext uri="{FF2B5EF4-FFF2-40B4-BE49-F238E27FC236}">
                  <a16:creationId xmlns:a16="http://schemas.microsoft.com/office/drawing/2014/main" id="{A68B87F2-FE9F-8932-3869-0D9901A429C4}"/>
                </a:ext>
              </a:extLst>
            </p:cNvPr>
            <p:cNvSpPr/>
            <p:nvPr/>
          </p:nvSpPr>
          <p:spPr>
            <a:xfrm>
              <a:off x="12333397" y="3512777"/>
              <a:ext cx="2313432" cy="1993392"/>
            </a:xfrm>
            <a:prstGeom prst="hexagon">
              <a:avLst/>
            </a:prstGeom>
            <a:solidFill>
              <a:srgbClr val="003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FORKLIFTS</a:t>
              </a:r>
            </a:p>
            <a:p>
              <a:pPr algn="ctr"/>
              <a:r>
                <a:rPr lang="en-US" dirty="0">
                  <a:latin typeface="Articulate Light" panose="02000503040000020004" pitchFamily="2" charset="0"/>
                </a:rPr>
                <a:t>CHARGING</a:t>
              </a:r>
            </a:p>
          </p:txBody>
        </p:sp>
        <p:sp>
          <p:nvSpPr>
            <p:cNvPr id="28" name="Hexagon 27">
              <a:extLst>
                <a:ext uri="{FF2B5EF4-FFF2-40B4-BE49-F238E27FC236}">
                  <a16:creationId xmlns:a16="http://schemas.microsoft.com/office/drawing/2014/main" id="{658B2624-240F-1F73-11AC-00D5531C68B7}"/>
                </a:ext>
              </a:extLst>
            </p:cNvPr>
            <p:cNvSpPr/>
            <p:nvPr/>
          </p:nvSpPr>
          <p:spPr>
            <a:xfrm>
              <a:off x="12332981" y="1560481"/>
              <a:ext cx="2314264" cy="1995055"/>
            </a:xfrm>
            <a:prstGeom prst="hexagon">
              <a:avLst/>
            </a:prstGeom>
            <a:solidFill>
              <a:srgbClr val="2C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ELECTRIC VEHICLE CHARGING</a:t>
              </a:r>
            </a:p>
          </p:txBody>
        </p:sp>
        <p:sp>
          <p:nvSpPr>
            <p:cNvPr id="29" name="Hexagon 28">
              <a:extLst>
                <a:ext uri="{FF2B5EF4-FFF2-40B4-BE49-F238E27FC236}">
                  <a16:creationId xmlns:a16="http://schemas.microsoft.com/office/drawing/2014/main" id="{A8EC8996-E47B-AEDF-C055-FB788C21144B}"/>
                </a:ext>
              </a:extLst>
            </p:cNvPr>
            <p:cNvSpPr/>
            <p:nvPr/>
          </p:nvSpPr>
          <p:spPr>
            <a:xfrm>
              <a:off x="8688909" y="1540765"/>
              <a:ext cx="2313432" cy="1993392"/>
            </a:xfrm>
            <a:prstGeom prst="hexagon">
              <a:avLst/>
            </a:prstGeom>
            <a:solidFill>
              <a:srgbClr val="647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ticulate Light" panose="02000503040000020004" pitchFamily="2" charset="0"/>
                </a:rPr>
                <a:t>MOBILE POWER BANKS</a:t>
              </a:r>
            </a:p>
          </p:txBody>
        </p:sp>
        <p:sp>
          <p:nvSpPr>
            <p:cNvPr id="30" name="Hexagon 29">
              <a:extLst>
                <a:ext uri="{FF2B5EF4-FFF2-40B4-BE49-F238E27FC236}">
                  <a16:creationId xmlns:a16="http://schemas.microsoft.com/office/drawing/2014/main" id="{2A55404B-5BD0-B839-F0A7-638B1627377A}"/>
                </a:ext>
              </a:extLst>
            </p:cNvPr>
            <p:cNvSpPr/>
            <p:nvPr/>
          </p:nvSpPr>
          <p:spPr>
            <a:xfrm>
              <a:off x="10511361" y="2537461"/>
              <a:ext cx="2313432" cy="1993392"/>
            </a:xfrm>
            <a:prstGeom prst="hexagon">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92F58"/>
                  </a:solidFill>
                  <a:latin typeface="Articulate Light" panose="02000503040000020004" pitchFamily="2" charset="0"/>
                </a:rPr>
                <a:t>DATA ANALYTICS</a:t>
              </a:r>
            </a:p>
          </p:txBody>
        </p:sp>
        <p:sp>
          <p:nvSpPr>
            <p:cNvPr id="31" name="Oval 30">
              <a:extLst>
                <a:ext uri="{FF2B5EF4-FFF2-40B4-BE49-F238E27FC236}">
                  <a16:creationId xmlns:a16="http://schemas.microsoft.com/office/drawing/2014/main" id="{006D747E-9529-9601-FE09-1FA0212B7080}"/>
                </a:ext>
              </a:extLst>
            </p:cNvPr>
            <p:cNvSpPr/>
            <p:nvPr/>
          </p:nvSpPr>
          <p:spPr>
            <a:xfrm>
              <a:off x="11463823" y="1935910"/>
              <a:ext cx="1182241" cy="1182242"/>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ticulate" panose="02000503040000020004" pitchFamily="2" charset="0"/>
                </a:rPr>
                <a:t>EaaS</a:t>
              </a:r>
            </a:p>
          </p:txBody>
        </p:sp>
      </p:grpSp>
    </p:spTree>
    <p:extLst>
      <p:ext uri="{BB962C8B-B14F-4D97-AF65-F5344CB8AC3E}">
        <p14:creationId xmlns:p14="http://schemas.microsoft.com/office/powerpoint/2010/main" val="284911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4E65BFDB-51AF-A8AD-50F0-A5543232346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r="15100"/>
          <a:stretch>
            <a:fillRect/>
          </a:stretch>
        </p:blipFill>
        <p:spPr>
          <a:xfrm>
            <a:off x="9568834" y="0"/>
            <a:ext cx="8312767" cy="10058400"/>
          </a:xfrm>
          <a:custGeom>
            <a:avLst/>
            <a:gdLst>
              <a:gd name="connsiteX0" fmla="*/ 0 w 8312767"/>
              <a:gd name="connsiteY0" fmla="*/ 0 h 10058400"/>
              <a:gd name="connsiteX1" fmla="*/ 8312767 w 8312767"/>
              <a:gd name="connsiteY1" fmla="*/ 0 h 10058400"/>
              <a:gd name="connsiteX2" fmla="*/ 8312767 w 8312767"/>
              <a:gd name="connsiteY2" fmla="*/ 10058400 h 10058400"/>
              <a:gd name="connsiteX3" fmla="*/ 0 w 8312767"/>
              <a:gd name="connsiteY3" fmla="*/ 10058400 h 10058400"/>
            </a:gdLst>
            <a:ahLst/>
            <a:cxnLst>
              <a:cxn ang="0">
                <a:pos x="connsiteX0" y="connsiteY0"/>
              </a:cxn>
              <a:cxn ang="0">
                <a:pos x="connsiteX1" y="connsiteY1"/>
              </a:cxn>
              <a:cxn ang="0">
                <a:pos x="connsiteX2" y="connsiteY2"/>
              </a:cxn>
              <a:cxn ang="0">
                <a:pos x="connsiteX3" y="connsiteY3"/>
              </a:cxn>
            </a:cxnLst>
            <a:rect l="l" t="t" r="r" b="b"/>
            <a:pathLst>
              <a:path w="8312767" h="10058400">
                <a:moveTo>
                  <a:pt x="0" y="0"/>
                </a:moveTo>
                <a:lnTo>
                  <a:pt x="8312767" y="0"/>
                </a:lnTo>
                <a:lnTo>
                  <a:pt x="8312767" y="10058400"/>
                </a:lnTo>
                <a:lnTo>
                  <a:pt x="0" y="10058400"/>
                </a:lnTo>
                <a:close/>
              </a:path>
            </a:pathLst>
          </a:custGeom>
        </p:spPr>
      </p:pic>
      <p:pic>
        <p:nvPicPr>
          <p:cNvPr id="3" name="Picture 2">
            <a:extLst>
              <a:ext uri="{FF2B5EF4-FFF2-40B4-BE49-F238E27FC236}">
                <a16:creationId xmlns:a16="http://schemas.microsoft.com/office/drawing/2014/main" id="{8E5DC704-CBAA-3720-0A38-06E666DC517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 r="36126" b="1479"/>
          <a:stretch/>
        </p:blipFill>
        <p:spPr>
          <a:xfrm>
            <a:off x="11360469" y="0"/>
            <a:ext cx="6521131" cy="10058400"/>
          </a:xfrm>
          <a:prstGeom prst="rect">
            <a:avLst/>
          </a:prstGeom>
        </p:spPr>
      </p:pic>
      <p:sp>
        <p:nvSpPr>
          <p:cNvPr id="4" name="TextBox 3">
            <a:extLst>
              <a:ext uri="{FF2B5EF4-FFF2-40B4-BE49-F238E27FC236}">
                <a16:creationId xmlns:a16="http://schemas.microsoft.com/office/drawing/2014/main" id="{82E7499B-8B72-184C-5623-5C9FC3561AD0}"/>
              </a:ext>
            </a:extLst>
          </p:cNvPr>
          <p:cNvSpPr txBox="1"/>
          <p:nvPr/>
        </p:nvSpPr>
        <p:spPr>
          <a:xfrm>
            <a:off x="304800" y="406400"/>
            <a:ext cx="9753600" cy="1015663"/>
          </a:xfrm>
          <a:prstGeom prst="rect">
            <a:avLst/>
          </a:prstGeom>
          <a:noFill/>
        </p:spPr>
        <p:txBody>
          <a:bodyPr wrap="square" rtlCol="0">
            <a:spAutoFit/>
          </a:bodyPr>
          <a:lstStyle/>
          <a:p>
            <a:r>
              <a:rPr lang="en-US" sz="6000" dirty="0">
                <a:solidFill>
                  <a:srgbClr val="FFC000"/>
                </a:solidFill>
                <a:latin typeface="Articulate Light" panose="02000503040000020004" pitchFamily="2" charset="0"/>
              </a:rPr>
              <a:t>COLD</a:t>
            </a:r>
            <a:r>
              <a:rPr lang="en-US" sz="6000" dirty="0">
                <a:latin typeface="Articulate Extrabold" panose="02000503050000020004" pitchFamily="2" charset="0"/>
              </a:rPr>
              <a:t> </a:t>
            </a:r>
            <a:r>
              <a:rPr lang="en-US" sz="6000" dirty="0">
                <a:solidFill>
                  <a:srgbClr val="003262"/>
                </a:solidFill>
                <a:latin typeface="Articulate Extrabold" panose="02000503050000020004" pitchFamily="2" charset="0"/>
              </a:rPr>
              <a:t>CHAIN VERTICAL</a:t>
            </a:r>
          </a:p>
        </p:txBody>
      </p:sp>
      <p:grpSp>
        <p:nvGrpSpPr>
          <p:cNvPr id="8" name="Group 7">
            <a:extLst>
              <a:ext uri="{FF2B5EF4-FFF2-40B4-BE49-F238E27FC236}">
                <a16:creationId xmlns:a16="http://schemas.microsoft.com/office/drawing/2014/main" id="{D6718DF9-011C-0BFC-7617-EEF05E77F8EF}"/>
              </a:ext>
            </a:extLst>
          </p:cNvPr>
          <p:cNvGrpSpPr/>
          <p:nvPr/>
        </p:nvGrpSpPr>
        <p:grpSpPr>
          <a:xfrm>
            <a:off x="-206914" y="1509986"/>
            <a:ext cx="5519144" cy="3331028"/>
            <a:chOff x="2281942" y="1489657"/>
            <a:chExt cx="5519144" cy="3331028"/>
          </a:xfrm>
        </p:grpSpPr>
        <p:sp>
          <p:nvSpPr>
            <p:cNvPr id="6" name="Arrow: Down 5">
              <a:extLst>
                <a:ext uri="{FF2B5EF4-FFF2-40B4-BE49-F238E27FC236}">
                  <a16:creationId xmlns:a16="http://schemas.microsoft.com/office/drawing/2014/main" id="{F2360F50-D275-7D67-1FDE-D79BB28376A3}"/>
                </a:ext>
              </a:extLst>
            </p:cNvPr>
            <p:cNvSpPr/>
            <p:nvPr/>
          </p:nvSpPr>
          <p:spPr>
            <a:xfrm>
              <a:off x="3584011" y="1489657"/>
              <a:ext cx="2967261" cy="3331028"/>
            </a:xfrm>
            <a:prstGeom prst="downArrow">
              <a:avLst>
                <a:gd name="adj1" fmla="val 77813"/>
                <a:gd name="adj2" fmla="val 27054"/>
              </a:avLst>
            </a:prstGeom>
            <a:solidFill>
              <a:srgbClr val="FDB515"/>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262"/>
                  </a:solidFill>
                </a:rPr>
                <a:t>  CAN REDUCE YOUR ELECTRICITY COSTS</a:t>
              </a:r>
            </a:p>
            <a:p>
              <a:pPr algn="ctr"/>
              <a:r>
                <a:rPr lang="en-US" b="1" dirty="0">
                  <a:solidFill>
                    <a:srgbClr val="003262"/>
                  </a:solidFill>
                </a:rPr>
                <a:t>BY</a:t>
              </a:r>
            </a:p>
            <a:p>
              <a:pPr algn="ctr"/>
              <a:endParaRPr lang="en-US" b="1" dirty="0">
                <a:solidFill>
                  <a:srgbClr val="003262"/>
                </a:solidFill>
              </a:endParaRPr>
            </a:p>
            <a:p>
              <a:pPr algn="ctr"/>
              <a:endParaRPr lang="en-US" b="1" dirty="0">
                <a:solidFill>
                  <a:srgbClr val="003262"/>
                </a:solidFill>
              </a:endParaRPr>
            </a:p>
            <a:p>
              <a:pPr algn="ctr"/>
              <a:endParaRPr lang="en-US" b="1" dirty="0">
                <a:solidFill>
                  <a:srgbClr val="003262"/>
                </a:solidFill>
              </a:endParaRPr>
            </a:p>
            <a:p>
              <a:pPr algn="ctr"/>
              <a:r>
                <a:rPr lang="en-US" b="1" dirty="0">
                  <a:solidFill>
                    <a:srgbClr val="003262"/>
                  </a:solidFill>
                </a:rPr>
                <a:t>ANNUALLY</a:t>
              </a:r>
            </a:p>
          </p:txBody>
        </p:sp>
        <p:sp>
          <p:nvSpPr>
            <p:cNvPr id="7" name="TextBox 6">
              <a:extLst>
                <a:ext uri="{FF2B5EF4-FFF2-40B4-BE49-F238E27FC236}">
                  <a16:creationId xmlns:a16="http://schemas.microsoft.com/office/drawing/2014/main" id="{440B1C51-B1A0-7A38-75BF-AC0F58EE1E03}"/>
                </a:ext>
              </a:extLst>
            </p:cNvPr>
            <p:cNvSpPr txBox="1"/>
            <p:nvPr/>
          </p:nvSpPr>
          <p:spPr>
            <a:xfrm>
              <a:off x="2281942" y="2524043"/>
              <a:ext cx="5519144" cy="1200329"/>
            </a:xfrm>
            <a:prstGeom prst="rect">
              <a:avLst/>
            </a:prstGeom>
            <a:noFill/>
            <a:effectLst>
              <a:outerShdw blurRad="50800" dist="38100" dir="10800000" algn="r" rotWithShape="0">
                <a:prstClr val="black">
                  <a:alpha val="40000"/>
                </a:prstClr>
              </a:outerShdw>
            </a:effectLst>
          </p:spPr>
          <p:txBody>
            <a:bodyPr wrap="square" rtlCol="0">
              <a:spAutoFit/>
            </a:bodyPr>
            <a:lstStyle/>
            <a:p>
              <a:pPr algn="ctr"/>
              <a:r>
                <a:rPr lang="en-US" sz="7200" dirty="0">
                  <a:solidFill>
                    <a:schemeClr val="tx1">
                      <a:lumMod val="85000"/>
                      <a:lumOff val="15000"/>
                    </a:schemeClr>
                  </a:solidFill>
                  <a:latin typeface="Articulate Extrabold" panose="02000503050000020004" pitchFamily="2" charset="0"/>
                </a:rPr>
                <a:t>20%-50%</a:t>
              </a:r>
            </a:p>
          </p:txBody>
        </p:sp>
      </p:grpSp>
      <p:sp>
        <p:nvSpPr>
          <p:cNvPr id="9" name="TextBox 8">
            <a:extLst>
              <a:ext uri="{FF2B5EF4-FFF2-40B4-BE49-F238E27FC236}">
                <a16:creationId xmlns:a16="http://schemas.microsoft.com/office/drawing/2014/main" id="{9E805361-AD50-60B6-3390-6409AE3C443D}"/>
              </a:ext>
            </a:extLst>
          </p:cNvPr>
          <p:cNvSpPr txBox="1"/>
          <p:nvPr/>
        </p:nvSpPr>
        <p:spPr>
          <a:xfrm>
            <a:off x="4840601" y="1949616"/>
            <a:ext cx="3876683" cy="1754326"/>
          </a:xfrm>
          <a:prstGeom prst="rect">
            <a:avLst/>
          </a:prstGeom>
          <a:noFill/>
        </p:spPr>
        <p:txBody>
          <a:bodyPr wrap="square" rtlCol="0">
            <a:spAutoFit/>
          </a:bodyPr>
          <a:lstStyle/>
          <a:p>
            <a:r>
              <a:rPr lang="en-US" dirty="0">
                <a:latin typeface="Articulate Light" panose="02000503040000020004" pitchFamily="2" charset="0"/>
              </a:rPr>
              <a:t>Installing solar to generate power that is stored and then deployed/discharged to sufficiently supply enough energy to power your facilities between 2 pm through 7 pm (peak times).</a:t>
            </a:r>
          </a:p>
        </p:txBody>
      </p:sp>
      <p:sp>
        <p:nvSpPr>
          <p:cNvPr id="34" name="Rectangle 33">
            <a:extLst>
              <a:ext uri="{FF2B5EF4-FFF2-40B4-BE49-F238E27FC236}">
                <a16:creationId xmlns:a16="http://schemas.microsoft.com/office/drawing/2014/main" id="{FC5D5EA0-9EA9-CDDD-2981-4E8574E2029A}"/>
              </a:ext>
            </a:extLst>
          </p:cNvPr>
          <p:cNvSpPr/>
          <p:nvPr/>
        </p:nvSpPr>
        <p:spPr>
          <a:xfrm>
            <a:off x="5654913" y="7022175"/>
            <a:ext cx="423385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latin typeface="Articulate Extrabold" panose="02000503050000020004" pitchFamily="2" charset="0"/>
              </a:rPr>
              <a:t>technology</a:t>
            </a:r>
          </a:p>
        </p:txBody>
      </p:sp>
      <p:sp>
        <p:nvSpPr>
          <p:cNvPr id="35" name="TextBox 34">
            <a:extLst>
              <a:ext uri="{FF2B5EF4-FFF2-40B4-BE49-F238E27FC236}">
                <a16:creationId xmlns:a16="http://schemas.microsoft.com/office/drawing/2014/main" id="{619E8390-8754-B7E1-1245-FADB0A836A05}"/>
              </a:ext>
            </a:extLst>
          </p:cNvPr>
          <p:cNvSpPr txBox="1"/>
          <p:nvPr/>
        </p:nvSpPr>
        <p:spPr>
          <a:xfrm>
            <a:off x="6020655" y="7875304"/>
            <a:ext cx="6018694" cy="1200329"/>
          </a:xfrm>
          <a:prstGeom prst="rect">
            <a:avLst/>
          </a:prstGeom>
          <a:noFill/>
        </p:spPr>
        <p:txBody>
          <a:bodyPr wrap="square" rtlCol="0">
            <a:spAutoFit/>
          </a:bodyPr>
          <a:lstStyle/>
          <a:p>
            <a:r>
              <a:rPr lang="en-US" dirty="0">
                <a:latin typeface="Articulate Light" panose="02000503040000020004" pitchFamily="2" charset="0"/>
              </a:rPr>
              <a:t>Utilizing the best technology, including Tier 1 solar panels and Hybrid Solid-State energy storage Supercapacitor Modules that store electricity electrostatically: not chemically.</a:t>
            </a:r>
          </a:p>
        </p:txBody>
      </p:sp>
      <p:grpSp>
        <p:nvGrpSpPr>
          <p:cNvPr id="48" name="Group 47">
            <a:extLst>
              <a:ext uri="{FF2B5EF4-FFF2-40B4-BE49-F238E27FC236}">
                <a16:creationId xmlns:a16="http://schemas.microsoft.com/office/drawing/2014/main" id="{5A7D698C-5591-D4B6-C4E8-4642A6420FA5}"/>
              </a:ext>
            </a:extLst>
          </p:cNvPr>
          <p:cNvGrpSpPr/>
          <p:nvPr/>
        </p:nvGrpSpPr>
        <p:grpSpPr>
          <a:xfrm>
            <a:off x="286302" y="7197293"/>
            <a:ext cx="4517062" cy="2654052"/>
            <a:chOff x="286302" y="7197293"/>
            <a:chExt cx="4517062" cy="2654052"/>
          </a:xfrm>
        </p:grpSpPr>
        <p:pic>
          <p:nvPicPr>
            <p:cNvPr id="41" name="Picture 40">
              <a:extLst>
                <a:ext uri="{FF2B5EF4-FFF2-40B4-BE49-F238E27FC236}">
                  <a16:creationId xmlns:a16="http://schemas.microsoft.com/office/drawing/2014/main" id="{EEC962C8-DE25-C061-0219-AF1F7D121F9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302" y="7201328"/>
              <a:ext cx="2266356" cy="2262815"/>
            </a:xfrm>
            <a:prstGeom prst="rect">
              <a:avLst/>
            </a:prstGeom>
          </p:spPr>
        </p:pic>
        <p:pic>
          <p:nvPicPr>
            <p:cNvPr id="42" name="Picture 41">
              <a:extLst>
                <a:ext uri="{FF2B5EF4-FFF2-40B4-BE49-F238E27FC236}">
                  <a16:creationId xmlns:a16="http://schemas.microsoft.com/office/drawing/2014/main" id="{0E780882-00A2-8B2A-B619-7F962E49C46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37008" y="7197293"/>
              <a:ext cx="2266356" cy="2262815"/>
            </a:xfrm>
            <a:prstGeom prst="rect">
              <a:avLst/>
            </a:prstGeom>
          </p:spPr>
        </p:pic>
        <p:sp>
          <p:nvSpPr>
            <p:cNvPr id="44" name="TextBox 43">
              <a:extLst>
                <a:ext uri="{FF2B5EF4-FFF2-40B4-BE49-F238E27FC236}">
                  <a16:creationId xmlns:a16="http://schemas.microsoft.com/office/drawing/2014/main" id="{7D63D1E7-B289-5587-4854-B8D2E5C9250D}"/>
                </a:ext>
              </a:extLst>
            </p:cNvPr>
            <p:cNvSpPr txBox="1"/>
            <p:nvPr/>
          </p:nvSpPr>
          <p:spPr>
            <a:xfrm>
              <a:off x="530473" y="7685587"/>
              <a:ext cx="1798246" cy="1354217"/>
            </a:xfrm>
            <a:prstGeom prst="rect">
              <a:avLst/>
            </a:prstGeom>
            <a:noFill/>
          </p:spPr>
          <p:txBody>
            <a:bodyPr wrap="square">
              <a:spAutoFit/>
            </a:bodyPr>
            <a:lstStyle/>
            <a:p>
              <a:pPr algn="ctr"/>
              <a:r>
                <a:rPr lang="en-US" sz="6600" dirty="0">
                  <a:solidFill>
                    <a:srgbClr val="003262"/>
                  </a:solidFill>
                  <a:latin typeface="Articulate Extrabold" panose="02000503050000020004" pitchFamily="2" charset="0"/>
                </a:rPr>
                <a:t>20</a:t>
              </a:r>
              <a:r>
                <a:rPr lang="en-US" sz="2400" dirty="0">
                  <a:solidFill>
                    <a:srgbClr val="003262"/>
                  </a:solidFill>
                  <a:latin typeface="Articulate Extrabold" panose="02000503050000020004" pitchFamily="2" charset="0"/>
                </a:rPr>
                <a:t>%</a:t>
              </a:r>
            </a:p>
            <a:p>
              <a:pPr algn="ctr"/>
              <a:r>
                <a:rPr lang="en-US" sz="2400" baseline="30000" dirty="0">
                  <a:solidFill>
                    <a:srgbClr val="003262"/>
                  </a:solidFill>
                  <a:latin typeface="Articulate Extrabold" panose="02000503050000020004" pitchFamily="2" charset="0"/>
                </a:rPr>
                <a:t>SAVINGS</a:t>
              </a:r>
              <a:endParaRPr lang="en-US" sz="2400" baseline="30000" dirty="0">
                <a:solidFill>
                  <a:srgbClr val="003262"/>
                </a:solidFill>
              </a:endParaRPr>
            </a:p>
          </p:txBody>
        </p:sp>
        <p:sp>
          <p:nvSpPr>
            <p:cNvPr id="45" name="TextBox 44">
              <a:extLst>
                <a:ext uri="{FF2B5EF4-FFF2-40B4-BE49-F238E27FC236}">
                  <a16:creationId xmlns:a16="http://schemas.microsoft.com/office/drawing/2014/main" id="{2CBAE7EA-0E7D-B61F-8961-D49B99683BC6}"/>
                </a:ext>
              </a:extLst>
            </p:cNvPr>
            <p:cNvSpPr txBox="1"/>
            <p:nvPr/>
          </p:nvSpPr>
          <p:spPr>
            <a:xfrm>
              <a:off x="2797372" y="7685587"/>
              <a:ext cx="1798246" cy="1354217"/>
            </a:xfrm>
            <a:prstGeom prst="rect">
              <a:avLst/>
            </a:prstGeom>
            <a:noFill/>
          </p:spPr>
          <p:txBody>
            <a:bodyPr wrap="square">
              <a:spAutoFit/>
            </a:bodyPr>
            <a:lstStyle/>
            <a:p>
              <a:pPr algn="ctr"/>
              <a:r>
                <a:rPr lang="en-US" sz="6600" dirty="0">
                  <a:solidFill>
                    <a:srgbClr val="003262"/>
                  </a:solidFill>
                  <a:latin typeface="Articulate Extrabold" panose="02000503050000020004" pitchFamily="2" charset="0"/>
                </a:rPr>
                <a:t>50</a:t>
              </a:r>
              <a:r>
                <a:rPr lang="en-US" sz="2400" dirty="0">
                  <a:solidFill>
                    <a:srgbClr val="003262"/>
                  </a:solidFill>
                  <a:latin typeface="Articulate Extrabold" panose="02000503050000020004" pitchFamily="2" charset="0"/>
                </a:rPr>
                <a:t>%</a:t>
              </a:r>
            </a:p>
            <a:p>
              <a:pPr algn="ctr"/>
              <a:r>
                <a:rPr lang="en-US" sz="2400" baseline="30000" dirty="0">
                  <a:solidFill>
                    <a:srgbClr val="003262"/>
                  </a:solidFill>
                  <a:latin typeface="Articulate Extrabold" panose="02000503050000020004" pitchFamily="2" charset="0"/>
                </a:rPr>
                <a:t>SAVINGS</a:t>
              </a:r>
              <a:endParaRPr lang="en-US" sz="2400" baseline="30000" dirty="0">
                <a:solidFill>
                  <a:srgbClr val="003262"/>
                </a:solidFill>
              </a:endParaRPr>
            </a:p>
          </p:txBody>
        </p:sp>
        <p:sp>
          <p:nvSpPr>
            <p:cNvPr id="46" name="TextBox 45">
              <a:extLst>
                <a:ext uri="{FF2B5EF4-FFF2-40B4-BE49-F238E27FC236}">
                  <a16:creationId xmlns:a16="http://schemas.microsoft.com/office/drawing/2014/main" id="{1E370C2B-409B-B20B-13A2-AC1BD3CD02D2}"/>
                </a:ext>
              </a:extLst>
            </p:cNvPr>
            <p:cNvSpPr txBox="1"/>
            <p:nvPr/>
          </p:nvSpPr>
          <p:spPr>
            <a:xfrm>
              <a:off x="594307" y="9205014"/>
              <a:ext cx="1798246" cy="646331"/>
            </a:xfrm>
            <a:prstGeom prst="rect">
              <a:avLst/>
            </a:prstGeom>
            <a:noFill/>
          </p:spPr>
          <p:txBody>
            <a:bodyPr wrap="square" rtlCol="0">
              <a:spAutoFit/>
            </a:bodyPr>
            <a:lstStyle/>
            <a:p>
              <a:pPr algn="ctr"/>
              <a:r>
                <a:rPr lang="en-US" b="1" cap="small" dirty="0">
                  <a:latin typeface="Articulate Light" panose="02000503040000020004" pitchFamily="2" charset="0"/>
                </a:rPr>
                <a:t>Power Purchase Option</a:t>
              </a:r>
            </a:p>
          </p:txBody>
        </p:sp>
        <p:sp>
          <p:nvSpPr>
            <p:cNvPr id="47" name="TextBox 46">
              <a:extLst>
                <a:ext uri="{FF2B5EF4-FFF2-40B4-BE49-F238E27FC236}">
                  <a16:creationId xmlns:a16="http://schemas.microsoft.com/office/drawing/2014/main" id="{2EF57C51-BD38-B70D-B8C6-E3DFC3B6E019}"/>
                </a:ext>
              </a:extLst>
            </p:cNvPr>
            <p:cNvSpPr txBox="1"/>
            <p:nvPr/>
          </p:nvSpPr>
          <p:spPr>
            <a:xfrm>
              <a:off x="2771063" y="9200714"/>
              <a:ext cx="1798246" cy="646331"/>
            </a:xfrm>
            <a:prstGeom prst="rect">
              <a:avLst/>
            </a:prstGeom>
            <a:noFill/>
          </p:spPr>
          <p:txBody>
            <a:bodyPr wrap="square" rtlCol="0">
              <a:spAutoFit/>
            </a:bodyPr>
            <a:lstStyle/>
            <a:p>
              <a:pPr algn="ctr"/>
              <a:r>
                <a:rPr lang="en-US" b="1" cap="small" dirty="0">
                  <a:latin typeface="Articulate Light" panose="02000503040000020004" pitchFamily="2" charset="0"/>
                </a:rPr>
                <a:t>Cash Purchase Option</a:t>
              </a:r>
            </a:p>
          </p:txBody>
        </p:sp>
      </p:grpSp>
      <p:grpSp>
        <p:nvGrpSpPr>
          <p:cNvPr id="28" name="Group 27">
            <a:extLst>
              <a:ext uri="{FF2B5EF4-FFF2-40B4-BE49-F238E27FC236}">
                <a16:creationId xmlns:a16="http://schemas.microsoft.com/office/drawing/2014/main" id="{8B13CAF1-269A-CB1F-6738-16D7CF5BD10A}"/>
              </a:ext>
            </a:extLst>
          </p:cNvPr>
          <p:cNvGrpSpPr/>
          <p:nvPr/>
        </p:nvGrpSpPr>
        <p:grpSpPr>
          <a:xfrm>
            <a:off x="145649" y="4658267"/>
            <a:ext cx="8847320" cy="2308324"/>
            <a:chOff x="2110966" y="2385520"/>
            <a:chExt cx="8847320" cy="2308324"/>
          </a:xfrm>
        </p:grpSpPr>
        <p:grpSp>
          <p:nvGrpSpPr>
            <p:cNvPr id="29" name="Group 28">
              <a:extLst>
                <a:ext uri="{FF2B5EF4-FFF2-40B4-BE49-F238E27FC236}">
                  <a16:creationId xmlns:a16="http://schemas.microsoft.com/office/drawing/2014/main" id="{24EA3CFB-CC11-3BB7-9DBB-81B173B13F1A}"/>
                </a:ext>
              </a:extLst>
            </p:cNvPr>
            <p:cNvGrpSpPr/>
            <p:nvPr/>
          </p:nvGrpSpPr>
          <p:grpSpPr>
            <a:xfrm>
              <a:off x="2189514" y="2385520"/>
              <a:ext cx="8768772" cy="2308324"/>
              <a:chOff x="46157" y="5497458"/>
              <a:chExt cx="8768772" cy="2308324"/>
            </a:xfrm>
          </p:grpSpPr>
          <p:sp>
            <p:nvSpPr>
              <p:cNvPr id="36" name="Rectangle 35">
                <a:extLst>
                  <a:ext uri="{FF2B5EF4-FFF2-40B4-BE49-F238E27FC236}">
                    <a16:creationId xmlns:a16="http://schemas.microsoft.com/office/drawing/2014/main" id="{2071A7A9-9F59-CFE5-709A-C150B484441C}"/>
                  </a:ext>
                </a:extLst>
              </p:cNvPr>
              <p:cNvSpPr/>
              <p:nvPr/>
            </p:nvSpPr>
            <p:spPr>
              <a:xfrm>
                <a:off x="46157" y="6005290"/>
                <a:ext cx="3576621" cy="784830"/>
              </a:xfrm>
              <a:prstGeom prst="rect">
                <a:avLst/>
              </a:prstGeom>
              <a:noFill/>
            </p:spPr>
            <p:txBody>
              <a:bodyPr wrap="square" lIns="91440" tIns="45720" rIns="91440" bIns="45720">
                <a:spAutoFit/>
              </a:bodyPr>
              <a:lstStyle/>
              <a:p>
                <a:pPr algn="ctr"/>
                <a:r>
                  <a:rPr lang="en-US" sz="4500" b="1" cap="none" spc="0" dirty="0">
                    <a:ln w="12700">
                      <a:solidFill>
                        <a:schemeClr val="accent2">
                          <a:lumMod val="50000"/>
                        </a:schemeClr>
                      </a:solidFill>
                      <a:prstDash val="solid"/>
                    </a:ln>
                    <a:pattFill prst="dkUpDiag">
                      <a:fgClr>
                        <a:schemeClr val="accent2"/>
                      </a:fgClr>
                      <a:bgClr>
                        <a:schemeClr val="tx2">
                          <a:lumMod val="20000"/>
                          <a:lumOff val="80000"/>
                        </a:schemeClr>
                      </a:bgClr>
                    </a:pattFill>
                    <a:effectLst>
                      <a:outerShdw dist="38100" dir="2640000" algn="bl" rotWithShape="0">
                        <a:schemeClr val="tx2">
                          <a:lumMod val="75000"/>
                        </a:schemeClr>
                      </a:outerShdw>
                    </a:effectLst>
                    <a:latin typeface="Articulate Extrabold" panose="02000503050000020004" pitchFamily="2" charset="0"/>
                  </a:rPr>
                  <a:t>PROBLEM</a:t>
                </a:r>
              </a:p>
            </p:txBody>
          </p:sp>
          <p:sp>
            <p:nvSpPr>
              <p:cNvPr id="38" name="Right Brace 37">
                <a:extLst>
                  <a:ext uri="{FF2B5EF4-FFF2-40B4-BE49-F238E27FC236}">
                    <a16:creationId xmlns:a16="http://schemas.microsoft.com/office/drawing/2014/main" id="{FC2F92AF-2F21-C7EE-DDC2-22FEA1014427}"/>
                  </a:ext>
                </a:extLst>
              </p:cNvPr>
              <p:cNvSpPr/>
              <p:nvPr/>
            </p:nvSpPr>
            <p:spPr>
              <a:xfrm>
                <a:off x="3319004" y="6089220"/>
                <a:ext cx="249680" cy="14101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EF78BB30-1DF6-B6E8-4FAE-5632872EEA1D}"/>
                  </a:ext>
                </a:extLst>
              </p:cNvPr>
              <p:cNvSpPr txBox="1"/>
              <p:nvPr/>
            </p:nvSpPr>
            <p:spPr>
              <a:xfrm>
                <a:off x="3701324" y="5497458"/>
                <a:ext cx="5113605" cy="2308324"/>
              </a:xfrm>
              <a:prstGeom prst="rect">
                <a:avLst/>
              </a:prstGeom>
              <a:noFill/>
            </p:spPr>
            <p:txBody>
              <a:bodyPr wrap="square" rtlCol="0">
                <a:spAutoFit/>
              </a:bodyPr>
              <a:lstStyle/>
              <a:p>
                <a:r>
                  <a:rPr lang="en-US" dirty="0">
                    <a:latin typeface="Articulate Light" panose="02000503040000020004" pitchFamily="2" charset="0"/>
                  </a:rPr>
                  <a:t>Most commercial clients are charged at a rate representing almost 50% of their electricity cost which is directly associated with the power they consumed from the utility company (grid) during peak times. By using our supercapacitor battery to run your facility during peak hours you are now reducing your total cost of operations on a 24-hours basis.</a:t>
                </a:r>
              </a:p>
            </p:txBody>
          </p:sp>
        </p:grpSp>
        <p:sp>
          <p:nvSpPr>
            <p:cNvPr id="30" name="Rectangle 29">
              <a:extLst>
                <a:ext uri="{FF2B5EF4-FFF2-40B4-BE49-F238E27FC236}">
                  <a16:creationId xmlns:a16="http://schemas.microsoft.com/office/drawing/2014/main" id="{058A5F75-19C4-B1BB-715D-FE4BD19ECE2F}"/>
                </a:ext>
              </a:extLst>
            </p:cNvPr>
            <p:cNvSpPr/>
            <p:nvPr/>
          </p:nvSpPr>
          <p:spPr>
            <a:xfrm>
              <a:off x="2110966" y="3543845"/>
              <a:ext cx="3733715" cy="784830"/>
            </a:xfrm>
            <a:prstGeom prst="rect">
              <a:avLst/>
            </a:prstGeom>
            <a:noFill/>
          </p:spPr>
          <p:txBody>
            <a:bodyPr wrap="square" lIns="91440" tIns="45720" rIns="91440" bIns="45720">
              <a:spAutoFit/>
            </a:bodyPr>
            <a:lstStyle/>
            <a:p>
              <a:pPr algn="ctr"/>
              <a:r>
                <a:rPr lang="en-US" sz="4500" b="1" cap="none" spc="0" dirty="0">
                  <a:ln w="12700">
                    <a:solidFill>
                      <a:schemeClr val="accent6">
                        <a:lumMod val="50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latin typeface="Articulate Extrabold" panose="02000503050000020004" pitchFamily="2" charset="0"/>
                </a:rPr>
                <a:t>SOLUTION</a:t>
              </a:r>
            </a:p>
          </p:txBody>
        </p:sp>
        <p:cxnSp>
          <p:nvCxnSpPr>
            <p:cNvPr id="31" name="Straight Connector 30">
              <a:extLst>
                <a:ext uri="{FF2B5EF4-FFF2-40B4-BE49-F238E27FC236}">
                  <a16:creationId xmlns:a16="http://schemas.microsoft.com/office/drawing/2014/main" id="{623CC5B4-5E35-3209-E50F-E3CC9E76444C}"/>
                </a:ext>
              </a:extLst>
            </p:cNvPr>
            <p:cNvCxnSpPr/>
            <p:nvPr/>
          </p:nvCxnSpPr>
          <p:spPr>
            <a:xfrm>
              <a:off x="3289096" y="3634640"/>
              <a:ext cx="147249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269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4E74A75-9BF8-D748-7D4D-741B0F9C112C}"/>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ackgroundRemoval t="1937" b="98830" l="1076" r="99839">
                        <a14:foregroundMark x1="46071" y1="64810" x2="48009" y2="69653"/>
                        <a14:foregroundMark x1="48009" y1="69653" x2="25646" y2="81598"/>
                        <a14:foregroundMark x1="25646" y1="81598" x2="20479" y2="87813"/>
                        <a14:foregroundMark x1="20479" y1="87813" x2="20829" y2="92897"/>
                        <a14:foregroundMark x1="20829" y1="92897" x2="36114" y2="99072"/>
                        <a14:foregroundMark x1="36114" y1="99072" x2="75081" y2="90315"/>
                        <a14:foregroundMark x1="75081" y1="90315" x2="61437" y2="72437"/>
                        <a14:foregroundMark x1="61437" y1="72437" x2="61895" y2="67676"/>
                        <a14:foregroundMark x1="61895" y1="67676" x2="49058" y2="64366"/>
                        <a14:foregroundMark x1="49058" y1="64366" x2="45640" y2="65254"/>
                        <a14:foregroundMark x1="45640" y1="65254" x2="47524" y2="64689"/>
                        <a14:foregroundMark x1="47874" y1="64528" x2="47793" y2="64528"/>
                        <a14:foregroundMark x1="17492" y1="84423" x2="12863" y2="93705"/>
                        <a14:foregroundMark x1="12863" y1="93705" x2="22282" y2="98023"/>
                        <a14:foregroundMark x1="22282" y1="98023" x2="39774" y2="97780"/>
                        <a14:foregroundMark x1="39774" y1="97780" x2="95075" y2="99677"/>
                        <a14:foregroundMark x1="95075" y1="99677" x2="98493" y2="98830"/>
                        <a14:foregroundMark x1="98493" y1="98830" x2="75404" y2="83898"/>
                        <a14:foregroundMark x1="49004" y1="46247" x2="42734" y2="49031"/>
                        <a14:foregroundMark x1="42734" y1="49031" x2="40205" y2="52058"/>
                        <a14:foregroundMark x1="40205" y1="52058" x2="38590" y2="57103"/>
                        <a14:foregroundMark x1="38590" y1="57103" x2="39155" y2="62429"/>
                        <a14:foregroundMark x1="39155" y1="62429" x2="49892" y2="63438"/>
                        <a14:foregroundMark x1="49892" y1="63438" x2="52099" y2="59524"/>
                        <a14:foregroundMark x1="52099" y1="59524" x2="50511" y2="48305"/>
                        <a14:foregroundMark x1="50511" y1="48305" x2="48762" y2="46368"/>
                        <a14:foregroundMark x1="38886" y1="66102" x2="39774" y2="70662"/>
                        <a14:foregroundMark x1="39774" y1="70662" x2="45694" y2="69088"/>
                        <a14:foregroundMark x1="45694" y1="69088" x2="44026" y2="65052"/>
                        <a14:foregroundMark x1="44026" y1="65052" x2="40070" y2="65012"/>
                        <a14:foregroundMark x1="40070" y1="65012" x2="38886" y2="66223"/>
                        <a14:foregroundMark x1="39747" y1="53753" x2="39666" y2="54157"/>
                        <a14:foregroundMark x1="40447" y1="53390" x2="40258" y2="53753"/>
                        <a14:foregroundMark x1="39828" y1="55085" x2="39828" y2="55085"/>
                        <a14:foregroundMark x1="39909" y1="55206" x2="39909" y2="55206"/>
                        <a14:foregroundMark x1="40958" y1="51695" x2="40958" y2="51695"/>
                        <a14:foregroundMark x1="40877" y1="51695" x2="42788" y2="50767"/>
                        <a14:foregroundMark x1="67896" y1="65981" x2="67492" y2="72316"/>
                        <a14:foregroundMark x1="67492" y1="72316" x2="73009" y2="79621"/>
                        <a14:foregroundMark x1="73009" y1="79621" x2="97363" y2="94956"/>
                        <a14:foregroundMark x1="97363" y1="94956" x2="99139" y2="90920"/>
                        <a14:foregroundMark x1="99139" y1="90920" x2="99839" y2="59605"/>
                        <a14:foregroundMark x1="99839" y1="59605" x2="97524" y2="40839"/>
                        <a14:foregroundMark x1="97524" y1="40839" x2="93515" y2="40799"/>
                        <a14:foregroundMark x1="94295" y1="36885" x2="94214" y2="34423"/>
                        <a14:foregroundMark x1="11868" y1="94552" x2="22497" y2="78652"/>
                        <a14:foregroundMark x1="22497" y1="78652" x2="43111" y2="68241"/>
                        <a14:foregroundMark x1="43111" y1="68241" x2="40339" y2="65335"/>
                        <a14:foregroundMark x1="40339" y1="65335" x2="36706" y2="64931"/>
                        <a14:foregroundMark x1="36706" y1="64931" x2="36706" y2="64931"/>
                        <a14:foregroundMark x1="32643" y1="13236" x2="28956" y2="1614"/>
                        <a14:foregroundMark x1="28956" y1="1614" x2="888" y2="767"/>
                        <a14:foregroundMark x1="888" y1="767" x2="457" y2="91203"/>
                        <a14:foregroundMark x1="457" y1="91203" x2="1399" y2="98588"/>
                        <a14:foregroundMark x1="1399" y1="98588" x2="7185" y2="91203"/>
                        <a14:foregroundMark x1="7185" y1="91203" x2="12513" y2="31679"/>
                        <a14:foregroundMark x1="12513" y1="31679" x2="11491" y2="19613"/>
                        <a14:foregroundMark x1="11491" y1="19613" x2="13482" y2="13882"/>
                        <a14:foregroundMark x1="13482" y1="13882" x2="29521" y2="12349"/>
                        <a14:foregroundMark x1="29521" y1="12349" x2="33019" y2="12954"/>
                        <a14:foregroundMark x1="33019" y1="12954" x2="32723" y2="12712"/>
                        <a14:foregroundMark x1="29629" y1="6739" x2="24623" y2="1130"/>
                        <a14:foregroundMark x1="24623" y1="1130" x2="5840" y2="1453"/>
                        <a14:foregroundMark x1="5840" y1="1453" x2="2314" y2="13277"/>
                        <a14:foregroundMark x1="2314" y1="13277" x2="3875" y2="24092"/>
                        <a14:foregroundMark x1="3875" y1="24092" x2="12137" y2="28329"/>
                        <a14:foregroundMark x1="31943" y1="7789" x2="27933" y2="1856"/>
                        <a14:foregroundMark x1="27933" y1="1856" x2="24220" y2="282"/>
                        <a14:foregroundMark x1="24220" y1="282" x2="3202" y2="323"/>
                        <a14:foregroundMark x1="3202" y1="323" x2="1103" y2="5206"/>
                        <a14:foregroundMark x1="1103" y1="5206" x2="2260" y2="7546"/>
                        <a14:foregroundMark x1="29171" y1="2220" x2="81" y2="767"/>
                        <a14:foregroundMark x1="81" y1="767" x2="8073" y2="2058"/>
                        <a14:foregroundMark x1="8073" y1="2058" x2="14290" y2="1937"/>
                        <a14:foregroundMark x1="14290" y1="1937" x2="28741" y2="2300"/>
                        <a14:foregroundMark x1="28741" y1="2300" x2="28848" y2="1937"/>
                        <a14:foregroundMark x1="41308" y1="47538" x2="35684" y2="56901"/>
                        <a14:foregroundMark x1="35684" y1="56901" x2="36572" y2="64084"/>
                        <a14:foregroundMark x1="36572" y1="64084" x2="42492" y2="61421"/>
                        <a14:foregroundMark x1="42492" y1="61421" x2="45587" y2="50807"/>
                        <a14:foregroundMark x1="45587" y1="50807" x2="43461" y2="47256"/>
                        <a14:foregroundMark x1="43461" y1="47256" x2="40608" y2="48305"/>
                        <a14:foregroundMark x1="41227" y1="48830" x2="38105" y2="53107"/>
                        <a14:foregroundMark x1="38105" y1="53107" x2="35441" y2="62429"/>
                        <a14:foregroundMark x1="35441" y1="62429" x2="43057" y2="56376"/>
                        <a14:foregroundMark x1="43057" y1="56376" x2="42492" y2="48951"/>
                        <a14:foregroundMark x1="42492" y1="48951" x2="40339" y2="49475"/>
                        <a14:foregroundMark x1="39397" y1="56094" x2="39666" y2="56618"/>
                        <a14:foregroundMark x1="39666" y1="55206" x2="39666" y2="55206"/>
                        <a14:foregroundMark x1="39909" y1="54157" x2="39909" y2="54157"/>
                        <a14:foregroundMark x1="40097" y1="54278" x2="40097" y2="54278"/>
                        <a14:foregroundMark x1="41039" y1="50928" x2="41039" y2="50928"/>
                        <a14:foregroundMark x1="41308" y1="50121" x2="41308" y2="50121"/>
                        <a14:foregroundMark x1="38105" y1="61542" x2="38105" y2="61542"/>
                        <a14:foregroundMark x1="37567" y1="62349" x2="37567" y2="62349"/>
                        <a14:foregroundMark x1="36706" y1="65577" x2="36706" y2="65577"/>
                        <a14:backgroundMark x1="40594" y1="52319" x2="41314" y2="49862"/>
                        <a14:backgroundMark x1="37404" y1="63202" x2="38120" y2="607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15546"/>
          <a:stretch/>
        </p:blipFill>
        <p:spPr>
          <a:xfrm>
            <a:off x="-1" y="-1"/>
            <a:ext cx="17881601" cy="10067873"/>
          </a:xfrm>
          <a:prstGeom prst="rect">
            <a:avLst/>
          </a:prstGeom>
        </p:spPr>
      </p:pic>
      <p:grpSp>
        <p:nvGrpSpPr>
          <p:cNvPr id="12" name="Group 11">
            <a:extLst>
              <a:ext uri="{FF2B5EF4-FFF2-40B4-BE49-F238E27FC236}">
                <a16:creationId xmlns:a16="http://schemas.microsoft.com/office/drawing/2014/main" id="{48B309C9-A580-2570-0038-B54DB5C99303}"/>
              </a:ext>
            </a:extLst>
          </p:cNvPr>
          <p:cNvGrpSpPr/>
          <p:nvPr/>
        </p:nvGrpSpPr>
        <p:grpSpPr>
          <a:xfrm>
            <a:off x="12153831" y="3086550"/>
            <a:ext cx="5727769" cy="1744869"/>
            <a:chOff x="2103120" y="2560320"/>
            <a:chExt cx="5727769" cy="1744869"/>
          </a:xfrm>
        </p:grpSpPr>
        <p:sp>
          <p:nvSpPr>
            <p:cNvPr id="7" name="Half Frame 6">
              <a:extLst>
                <a:ext uri="{FF2B5EF4-FFF2-40B4-BE49-F238E27FC236}">
                  <a16:creationId xmlns:a16="http://schemas.microsoft.com/office/drawing/2014/main" id="{FC1F7169-9C6B-EFAD-4A3B-55A6B88D8EED}"/>
                </a:ext>
              </a:extLst>
            </p:cNvPr>
            <p:cNvSpPr/>
            <p:nvPr/>
          </p:nvSpPr>
          <p:spPr>
            <a:xfrm>
              <a:off x="2103121" y="2952206"/>
              <a:ext cx="4467498" cy="259605"/>
            </a:xfrm>
            <a:prstGeom prst="halfFram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a:extLst>
                <a:ext uri="{FF2B5EF4-FFF2-40B4-BE49-F238E27FC236}">
                  <a16:creationId xmlns:a16="http://schemas.microsoft.com/office/drawing/2014/main" id="{899DEB6D-1F8F-E190-8D30-9C86CD0BA265}"/>
                </a:ext>
              </a:extLst>
            </p:cNvPr>
            <p:cNvSpPr/>
            <p:nvPr/>
          </p:nvSpPr>
          <p:spPr>
            <a:xfrm rot="10800000">
              <a:off x="2239986" y="4045584"/>
              <a:ext cx="4467498" cy="259605"/>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8CE07C14-88B0-D439-CB95-6C67808CD0FE}"/>
                </a:ext>
              </a:extLst>
            </p:cNvPr>
            <p:cNvSpPr txBox="1"/>
            <p:nvPr/>
          </p:nvSpPr>
          <p:spPr>
            <a:xfrm>
              <a:off x="2103120" y="2560320"/>
              <a:ext cx="5590903" cy="369332"/>
            </a:xfrm>
            <a:prstGeom prst="rect">
              <a:avLst/>
            </a:prstGeom>
            <a:noFill/>
          </p:spPr>
          <p:txBody>
            <a:bodyPr wrap="square" rtlCol="0">
              <a:spAutoFit/>
            </a:bodyPr>
            <a:lstStyle/>
            <a:p>
              <a:r>
                <a:rPr lang="en-US" b="1" dirty="0">
                  <a:latin typeface="Articulate" panose="02000503040000020004" pitchFamily="2" charset="0"/>
                </a:rPr>
                <a:t>Emission Reduction Service</a:t>
              </a:r>
            </a:p>
          </p:txBody>
        </p:sp>
        <p:sp>
          <p:nvSpPr>
            <p:cNvPr id="11" name="TextBox 10">
              <a:extLst>
                <a:ext uri="{FF2B5EF4-FFF2-40B4-BE49-F238E27FC236}">
                  <a16:creationId xmlns:a16="http://schemas.microsoft.com/office/drawing/2014/main" id="{FDB4CDAD-F005-2608-BD27-457FD58FC22A}"/>
                </a:ext>
              </a:extLst>
            </p:cNvPr>
            <p:cNvSpPr txBox="1"/>
            <p:nvPr/>
          </p:nvSpPr>
          <p:spPr>
            <a:xfrm>
              <a:off x="2239986" y="3211811"/>
              <a:ext cx="5590903" cy="923330"/>
            </a:xfrm>
            <a:prstGeom prst="rect">
              <a:avLst/>
            </a:prstGeom>
            <a:noFill/>
          </p:spPr>
          <p:txBody>
            <a:bodyPr wrap="square" rtlCol="0">
              <a:spAutoFit/>
            </a:bodyPr>
            <a:lstStyle/>
            <a:p>
              <a:r>
                <a:rPr lang="en-US" dirty="0">
                  <a:latin typeface="Articulate" panose="02000503040000020004" pitchFamily="2" charset="0"/>
                </a:rPr>
                <a:t>Light Towers</a:t>
              </a:r>
            </a:p>
            <a:p>
              <a:r>
                <a:rPr lang="en-US" dirty="0">
                  <a:latin typeface="Articulate" panose="02000503040000020004" pitchFamily="2" charset="0"/>
                </a:rPr>
                <a:t>Construction Sites</a:t>
              </a:r>
            </a:p>
            <a:p>
              <a:r>
                <a:rPr lang="en-US" dirty="0">
                  <a:latin typeface="Articulate" panose="02000503040000020004" pitchFamily="2" charset="0"/>
                </a:rPr>
                <a:t>Highway Repair</a:t>
              </a:r>
            </a:p>
          </p:txBody>
        </p:sp>
      </p:grpSp>
      <p:grpSp>
        <p:nvGrpSpPr>
          <p:cNvPr id="13" name="Group 12">
            <a:extLst>
              <a:ext uri="{FF2B5EF4-FFF2-40B4-BE49-F238E27FC236}">
                <a16:creationId xmlns:a16="http://schemas.microsoft.com/office/drawing/2014/main" id="{7D1076A9-B9F3-7105-9C9E-5AD1D10F1CC0}"/>
              </a:ext>
            </a:extLst>
          </p:cNvPr>
          <p:cNvGrpSpPr/>
          <p:nvPr/>
        </p:nvGrpSpPr>
        <p:grpSpPr>
          <a:xfrm>
            <a:off x="7902829" y="583707"/>
            <a:ext cx="5727769" cy="1744869"/>
            <a:chOff x="2103120" y="2560320"/>
            <a:chExt cx="5727769" cy="1744869"/>
          </a:xfrm>
        </p:grpSpPr>
        <p:sp>
          <p:nvSpPr>
            <p:cNvPr id="14" name="Half Frame 13">
              <a:extLst>
                <a:ext uri="{FF2B5EF4-FFF2-40B4-BE49-F238E27FC236}">
                  <a16:creationId xmlns:a16="http://schemas.microsoft.com/office/drawing/2014/main" id="{A415111B-A938-03DE-DC73-7D7EAD8BF224}"/>
                </a:ext>
              </a:extLst>
            </p:cNvPr>
            <p:cNvSpPr/>
            <p:nvPr/>
          </p:nvSpPr>
          <p:spPr>
            <a:xfrm>
              <a:off x="2103121" y="2952206"/>
              <a:ext cx="4467498" cy="259605"/>
            </a:xfrm>
            <a:prstGeom prst="halfFram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Half Frame 14">
              <a:extLst>
                <a:ext uri="{FF2B5EF4-FFF2-40B4-BE49-F238E27FC236}">
                  <a16:creationId xmlns:a16="http://schemas.microsoft.com/office/drawing/2014/main" id="{E06F29D6-9D45-2716-DC73-B909CE79398A}"/>
                </a:ext>
              </a:extLst>
            </p:cNvPr>
            <p:cNvSpPr/>
            <p:nvPr/>
          </p:nvSpPr>
          <p:spPr>
            <a:xfrm rot="10800000">
              <a:off x="2239986" y="4045584"/>
              <a:ext cx="4467498" cy="259605"/>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68EA445A-F17A-8B94-516B-D9A5E98B0CD8}"/>
                </a:ext>
              </a:extLst>
            </p:cNvPr>
            <p:cNvSpPr txBox="1"/>
            <p:nvPr/>
          </p:nvSpPr>
          <p:spPr>
            <a:xfrm>
              <a:off x="2103120" y="2560320"/>
              <a:ext cx="5590903" cy="369332"/>
            </a:xfrm>
            <a:prstGeom prst="rect">
              <a:avLst/>
            </a:prstGeom>
            <a:noFill/>
          </p:spPr>
          <p:txBody>
            <a:bodyPr wrap="square" rtlCol="0">
              <a:spAutoFit/>
            </a:bodyPr>
            <a:lstStyle/>
            <a:p>
              <a:r>
                <a:rPr lang="en-US" b="1" dirty="0">
                  <a:latin typeface="Articulate" panose="02000503040000020004" pitchFamily="2" charset="0"/>
                </a:rPr>
                <a:t>BESS – Battery Energy Storage System</a:t>
              </a:r>
            </a:p>
          </p:txBody>
        </p:sp>
        <p:sp>
          <p:nvSpPr>
            <p:cNvPr id="17" name="TextBox 16">
              <a:extLst>
                <a:ext uri="{FF2B5EF4-FFF2-40B4-BE49-F238E27FC236}">
                  <a16:creationId xmlns:a16="http://schemas.microsoft.com/office/drawing/2014/main" id="{6CB5C4DE-9419-35A3-4296-9601C101C46A}"/>
                </a:ext>
              </a:extLst>
            </p:cNvPr>
            <p:cNvSpPr txBox="1"/>
            <p:nvPr/>
          </p:nvSpPr>
          <p:spPr>
            <a:xfrm>
              <a:off x="2239986" y="3211811"/>
              <a:ext cx="5590903" cy="923330"/>
            </a:xfrm>
            <a:prstGeom prst="rect">
              <a:avLst/>
            </a:prstGeom>
            <a:noFill/>
          </p:spPr>
          <p:txBody>
            <a:bodyPr wrap="square" rtlCol="0">
              <a:spAutoFit/>
            </a:bodyPr>
            <a:lstStyle/>
            <a:p>
              <a:r>
                <a:rPr lang="en-US" dirty="0">
                  <a:latin typeface="Articulate" panose="02000503040000020004" pitchFamily="2" charset="0"/>
                </a:rPr>
                <a:t>Relocation Emergency Sites</a:t>
              </a:r>
            </a:p>
            <a:p>
              <a:r>
                <a:rPr lang="en-US" dirty="0">
                  <a:latin typeface="Articulate" panose="02000503040000020004" pitchFamily="2" charset="0"/>
                </a:rPr>
                <a:t>Commercial and Industrial Sites</a:t>
              </a:r>
            </a:p>
            <a:p>
              <a:r>
                <a:rPr lang="en-US" dirty="0">
                  <a:latin typeface="Articulate" panose="02000503040000020004" pitchFamily="2" charset="0"/>
                </a:rPr>
                <a:t>Renewable Energy Microgrids</a:t>
              </a:r>
            </a:p>
          </p:txBody>
        </p:sp>
      </p:grpSp>
      <p:grpSp>
        <p:nvGrpSpPr>
          <p:cNvPr id="18" name="Group 17">
            <a:extLst>
              <a:ext uri="{FF2B5EF4-FFF2-40B4-BE49-F238E27FC236}">
                <a16:creationId xmlns:a16="http://schemas.microsoft.com/office/drawing/2014/main" id="{113EF86F-19B6-A6D7-A7C2-B7B1B6E9F25E}"/>
              </a:ext>
            </a:extLst>
          </p:cNvPr>
          <p:cNvGrpSpPr/>
          <p:nvPr/>
        </p:nvGrpSpPr>
        <p:grpSpPr>
          <a:xfrm>
            <a:off x="805327" y="6955811"/>
            <a:ext cx="5727769" cy="1744869"/>
            <a:chOff x="2103120" y="2560320"/>
            <a:chExt cx="5727769" cy="1744869"/>
          </a:xfrm>
        </p:grpSpPr>
        <p:sp>
          <p:nvSpPr>
            <p:cNvPr id="19" name="Half Frame 18">
              <a:extLst>
                <a:ext uri="{FF2B5EF4-FFF2-40B4-BE49-F238E27FC236}">
                  <a16:creationId xmlns:a16="http://schemas.microsoft.com/office/drawing/2014/main" id="{0C2EC68B-5E88-2F9D-342E-2EDEB249DABB}"/>
                </a:ext>
              </a:extLst>
            </p:cNvPr>
            <p:cNvSpPr/>
            <p:nvPr/>
          </p:nvSpPr>
          <p:spPr>
            <a:xfrm>
              <a:off x="2103121" y="2952206"/>
              <a:ext cx="4467498" cy="259605"/>
            </a:xfrm>
            <a:prstGeom prst="halfFram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a:extLst>
                <a:ext uri="{FF2B5EF4-FFF2-40B4-BE49-F238E27FC236}">
                  <a16:creationId xmlns:a16="http://schemas.microsoft.com/office/drawing/2014/main" id="{5DB12D1B-0ECA-4094-20F0-206589F4FD33}"/>
                </a:ext>
              </a:extLst>
            </p:cNvPr>
            <p:cNvSpPr/>
            <p:nvPr/>
          </p:nvSpPr>
          <p:spPr>
            <a:xfrm rot="10800000">
              <a:off x="2239986" y="4045584"/>
              <a:ext cx="4467498" cy="259605"/>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6ED23642-A513-88B5-FCFF-0B90095C6126}"/>
                </a:ext>
              </a:extLst>
            </p:cNvPr>
            <p:cNvSpPr txBox="1"/>
            <p:nvPr/>
          </p:nvSpPr>
          <p:spPr>
            <a:xfrm>
              <a:off x="2103120" y="2560320"/>
              <a:ext cx="5590903" cy="369332"/>
            </a:xfrm>
            <a:prstGeom prst="rect">
              <a:avLst/>
            </a:prstGeom>
            <a:noFill/>
          </p:spPr>
          <p:txBody>
            <a:bodyPr wrap="square" rtlCol="0">
              <a:spAutoFit/>
            </a:bodyPr>
            <a:lstStyle/>
            <a:p>
              <a:r>
                <a:rPr lang="en-US" b="1" dirty="0">
                  <a:latin typeface="Articulate" panose="02000503040000020004" pitchFamily="2" charset="0"/>
                </a:rPr>
                <a:t>EV Charging Service</a:t>
              </a:r>
            </a:p>
          </p:txBody>
        </p:sp>
        <p:sp>
          <p:nvSpPr>
            <p:cNvPr id="22" name="TextBox 21">
              <a:extLst>
                <a:ext uri="{FF2B5EF4-FFF2-40B4-BE49-F238E27FC236}">
                  <a16:creationId xmlns:a16="http://schemas.microsoft.com/office/drawing/2014/main" id="{46729C28-4C5E-D734-5169-135901038687}"/>
                </a:ext>
              </a:extLst>
            </p:cNvPr>
            <p:cNvSpPr txBox="1"/>
            <p:nvPr/>
          </p:nvSpPr>
          <p:spPr>
            <a:xfrm>
              <a:off x="2239986" y="3211811"/>
              <a:ext cx="5590903" cy="923330"/>
            </a:xfrm>
            <a:prstGeom prst="rect">
              <a:avLst/>
            </a:prstGeom>
            <a:noFill/>
          </p:spPr>
          <p:txBody>
            <a:bodyPr wrap="square" rtlCol="0">
              <a:spAutoFit/>
            </a:bodyPr>
            <a:lstStyle/>
            <a:p>
              <a:r>
                <a:rPr lang="en-US" dirty="0">
                  <a:latin typeface="Articulate" panose="02000503040000020004" pitchFamily="2" charset="0"/>
                </a:rPr>
                <a:t>Campuses</a:t>
              </a:r>
            </a:p>
            <a:p>
              <a:r>
                <a:rPr lang="en-US" dirty="0">
                  <a:latin typeface="Articulate" panose="02000503040000020004" pitchFamily="2" charset="0"/>
                </a:rPr>
                <a:t>Warehousing and Distribution</a:t>
              </a:r>
            </a:p>
            <a:p>
              <a:r>
                <a:rPr lang="en-US" dirty="0">
                  <a:latin typeface="Articulate" panose="02000503040000020004" pitchFamily="2" charset="0"/>
                </a:rPr>
                <a:t>Commercial and Industrial Sites</a:t>
              </a:r>
            </a:p>
          </p:txBody>
        </p:sp>
      </p:grpSp>
      <p:pic>
        <p:nvPicPr>
          <p:cNvPr id="28" name="Picture 27">
            <a:extLst>
              <a:ext uri="{FF2B5EF4-FFF2-40B4-BE49-F238E27FC236}">
                <a16:creationId xmlns:a16="http://schemas.microsoft.com/office/drawing/2014/main" id="{E4650496-652E-3435-0D99-65C12CD410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1" b="89844" l="3223" r="98145">
                        <a14:foregroundMark x1="7520" y1="43066" x2="7520" y2="43066"/>
                        <a14:foregroundMark x1="3320" y1="49609" x2="3320" y2="49609"/>
                        <a14:foregroundMark x1="9082" y1="36914" x2="9082" y2="36914"/>
                        <a14:foregroundMark x1="91895" y1="56738" x2="91895" y2="56738"/>
                        <a14:foregroundMark x1="95215" y1="38184" x2="95215" y2="38184"/>
                        <a14:foregroundMark x1="98145" y1="36914" x2="98145" y2="36914"/>
                        <a14:foregroundMark x1="13086" y1="66211" x2="13086" y2="66211"/>
                        <a14:foregroundMark x1="12598" y1="69238" x2="12598" y2="69238"/>
                      </a14:backgroundRemoval>
                    </a14:imgEffect>
                  </a14:imgLayer>
                </a14:imgProps>
              </a:ext>
              <a:ext uri="{28A0092B-C50C-407E-A947-70E740481C1C}">
                <a14:useLocalDpi xmlns:a14="http://schemas.microsoft.com/office/drawing/2010/main" val="0"/>
              </a:ext>
            </a:extLst>
          </a:blip>
          <a:stretch>
            <a:fillRect/>
          </a:stretch>
        </p:blipFill>
        <p:spPr>
          <a:xfrm>
            <a:off x="5821480" y="2674257"/>
            <a:ext cx="9753600" cy="9753600"/>
          </a:xfrm>
          <a:prstGeom prst="rect">
            <a:avLst/>
          </a:prstGeom>
        </p:spPr>
      </p:pic>
      <p:sp>
        <p:nvSpPr>
          <p:cNvPr id="2" name="TextBox 1">
            <a:extLst>
              <a:ext uri="{FF2B5EF4-FFF2-40B4-BE49-F238E27FC236}">
                <a16:creationId xmlns:a16="http://schemas.microsoft.com/office/drawing/2014/main" id="{6D8D3E2C-BB82-D76B-D1EB-21B538755569}"/>
              </a:ext>
            </a:extLst>
          </p:cNvPr>
          <p:cNvSpPr txBox="1"/>
          <p:nvPr/>
        </p:nvSpPr>
        <p:spPr>
          <a:xfrm>
            <a:off x="361685" y="2328576"/>
            <a:ext cx="6615055" cy="1938992"/>
          </a:xfrm>
          <a:prstGeom prst="rect">
            <a:avLst/>
          </a:prstGeom>
          <a:noFill/>
        </p:spPr>
        <p:txBody>
          <a:bodyPr wrap="square" rtlCol="0">
            <a:spAutoFit/>
          </a:bodyPr>
          <a:lstStyle/>
          <a:p>
            <a:r>
              <a:rPr lang="en-US" sz="6000" dirty="0">
                <a:solidFill>
                  <a:schemeClr val="bg2"/>
                </a:solidFill>
                <a:latin typeface="Articulate Light" panose="02000503040000020004" pitchFamily="2" charset="0"/>
              </a:rPr>
              <a:t> /  FLEET</a:t>
            </a:r>
            <a:r>
              <a:rPr lang="en-US" sz="6000" dirty="0">
                <a:solidFill>
                  <a:schemeClr val="bg2"/>
                </a:solidFill>
                <a:latin typeface="Articulate" panose="02000503040000020004" pitchFamily="2" charset="0"/>
              </a:rPr>
              <a:t> </a:t>
            </a:r>
            <a:r>
              <a:rPr lang="en-US" sz="6000" dirty="0">
                <a:solidFill>
                  <a:srgbClr val="FDB515"/>
                </a:solidFill>
                <a:latin typeface="Articulate Extrabold" panose="02000503050000020004" pitchFamily="2" charset="0"/>
              </a:rPr>
              <a:t>APPLICATIONS</a:t>
            </a:r>
            <a:endParaRPr lang="en-US" sz="6000" dirty="0">
              <a:solidFill>
                <a:srgbClr val="FDB515"/>
              </a:solidFill>
            </a:endParaRPr>
          </a:p>
        </p:txBody>
      </p:sp>
    </p:spTree>
    <p:extLst>
      <p:ext uri="{BB962C8B-B14F-4D97-AF65-F5344CB8AC3E}">
        <p14:creationId xmlns:p14="http://schemas.microsoft.com/office/powerpoint/2010/main" val="2754570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1D1F68-34BC-5F7C-681F-95D8D30ABFB6}"/>
              </a:ext>
            </a:extLst>
          </p:cNvPr>
          <p:cNvSpPr txBox="1"/>
          <p:nvPr/>
        </p:nvSpPr>
        <p:spPr>
          <a:xfrm>
            <a:off x="548640" y="457200"/>
            <a:ext cx="8194872" cy="830997"/>
          </a:xfrm>
          <a:prstGeom prst="rect">
            <a:avLst/>
          </a:prstGeom>
          <a:noFill/>
        </p:spPr>
        <p:txBody>
          <a:bodyPr wrap="none" rtlCol="0">
            <a:spAutoFit/>
          </a:bodyPr>
          <a:lstStyle/>
          <a:p>
            <a:r>
              <a:rPr lang="en-US" sz="4800" dirty="0">
                <a:solidFill>
                  <a:srgbClr val="FFC000"/>
                </a:solidFill>
                <a:latin typeface="Articulate Light" panose="02000503040000020004" pitchFamily="2" charset="0"/>
              </a:rPr>
              <a:t> </a:t>
            </a:r>
            <a:r>
              <a:rPr lang="en-US" sz="4800" dirty="0">
                <a:latin typeface="Articulate Extrabold" panose="02000503050000020004" pitchFamily="2" charset="0"/>
              </a:rPr>
              <a:t> </a:t>
            </a:r>
            <a:r>
              <a:rPr lang="en-US" sz="4800" dirty="0">
                <a:solidFill>
                  <a:srgbClr val="003262"/>
                </a:solidFill>
                <a:latin typeface="Articulate Extrabold" panose="02000503050000020004" pitchFamily="2" charset="0"/>
              </a:rPr>
              <a:t>Containerized Solutions</a:t>
            </a:r>
          </a:p>
        </p:txBody>
      </p:sp>
      <p:grpSp>
        <p:nvGrpSpPr>
          <p:cNvPr id="9" name="Group 8">
            <a:extLst>
              <a:ext uri="{FF2B5EF4-FFF2-40B4-BE49-F238E27FC236}">
                <a16:creationId xmlns:a16="http://schemas.microsoft.com/office/drawing/2014/main" id="{4D48633E-23F9-A348-E837-0885D6CD28B3}"/>
              </a:ext>
            </a:extLst>
          </p:cNvPr>
          <p:cNvGrpSpPr/>
          <p:nvPr/>
        </p:nvGrpSpPr>
        <p:grpSpPr>
          <a:xfrm>
            <a:off x="6927120" y="2310760"/>
            <a:ext cx="10614653" cy="5488890"/>
            <a:chOff x="-17780" y="2952817"/>
            <a:chExt cx="7790180" cy="4028341"/>
          </a:xfrm>
        </p:grpSpPr>
        <p:grpSp>
          <p:nvGrpSpPr>
            <p:cNvPr id="10" name="Group 9">
              <a:extLst>
                <a:ext uri="{FF2B5EF4-FFF2-40B4-BE49-F238E27FC236}">
                  <a16:creationId xmlns:a16="http://schemas.microsoft.com/office/drawing/2014/main" id="{8949E0FA-3D65-4471-FDA9-533CF74716CB}"/>
                </a:ext>
              </a:extLst>
            </p:cNvPr>
            <p:cNvGrpSpPr/>
            <p:nvPr/>
          </p:nvGrpSpPr>
          <p:grpSpPr>
            <a:xfrm>
              <a:off x="-17780" y="2952817"/>
              <a:ext cx="7790180" cy="4028341"/>
              <a:chOff x="-8891" y="3015029"/>
              <a:chExt cx="7790180" cy="4028341"/>
            </a:xfrm>
          </p:grpSpPr>
          <p:grpSp>
            <p:nvGrpSpPr>
              <p:cNvPr id="12" name="Group 11">
                <a:extLst>
                  <a:ext uri="{FF2B5EF4-FFF2-40B4-BE49-F238E27FC236}">
                    <a16:creationId xmlns:a16="http://schemas.microsoft.com/office/drawing/2014/main" id="{0B9AC979-65E1-E642-CDC6-5CB49DB49E15}"/>
                  </a:ext>
                </a:extLst>
              </p:cNvPr>
              <p:cNvGrpSpPr/>
              <p:nvPr/>
            </p:nvGrpSpPr>
            <p:grpSpPr>
              <a:xfrm>
                <a:off x="-8891" y="3015029"/>
                <a:ext cx="7790180" cy="4028341"/>
                <a:chOff x="-8891" y="3015029"/>
                <a:chExt cx="7790180" cy="4028341"/>
              </a:xfrm>
            </p:grpSpPr>
            <p:pic>
              <p:nvPicPr>
                <p:cNvPr id="14" name="Picture 13">
                  <a:extLst>
                    <a:ext uri="{FF2B5EF4-FFF2-40B4-BE49-F238E27FC236}">
                      <a16:creationId xmlns:a16="http://schemas.microsoft.com/office/drawing/2014/main" id="{582F3F2E-D171-7E03-B886-B168E05DF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 y="3015029"/>
                  <a:ext cx="7772400" cy="4028341"/>
                </a:xfrm>
                <a:prstGeom prst="rect">
                  <a:avLst/>
                </a:prstGeom>
              </p:spPr>
            </p:pic>
            <p:sp>
              <p:nvSpPr>
                <p:cNvPr id="15" name="Rectangle 14">
                  <a:extLst>
                    <a:ext uri="{FF2B5EF4-FFF2-40B4-BE49-F238E27FC236}">
                      <a16:creationId xmlns:a16="http://schemas.microsoft.com/office/drawing/2014/main" id="{C8FC3EF6-9663-7B2C-CB53-A2A5A2BE6DD1}"/>
                    </a:ext>
                  </a:extLst>
                </p:cNvPr>
                <p:cNvSpPr/>
                <p:nvPr/>
              </p:nvSpPr>
              <p:spPr>
                <a:xfrm>
                  <a:off x="3881412" y="3030269"/>
                  <a:ext cx="1182189" cy="1853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80" spc="-80" dirty="0">
                      <a:solidFill>
                        <a:schemeClr val="bg1">
                          <a:lumMod val="50000"/>
                        </a:schemeClr>
                      </a:solidFill>
                    </a:rPr>
                    <a:t>ENERGY</a:t>
                  </a:r>
                </a:p>
              </p:txBody>
            </p:sp>
            <p:sp>
              <p:nvSpPr>
                <p:cNvPr id="16" name="Rectangle 15">
                  <a:extLst>
                    <a:ext uri="{FF2B5EF4-FFF2-40B4-BE49-F238E27FC236}">
                      <a16:creationId xmlns:a16="http://schemas.microsoft.com/office/drawing/2014/main" id="{AB61A952-F04A-F13A-B276-8B32042B5AAA}"/>
                    </a:ext>
                  </a:extLst>
                </p:cNvPr>
                <p:cNvSpPr/>
                <p:nvPr/>
              </p:nvSpPr>
              <p:spPr>
                <a:xfrm>
                  <a:off x="-8891" y="5748654"/>
                  <a:ext cx="378572" cy="155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502446D5-07C3-AD71-459A-E334520DA7D1}"/>
                  </a:ext>
                </a:extLst>
              </p:cNvPr>
              <p:cNvSpPr/>
              <p:nvPr/>
            </p:nvSpPr>
            <p:spPr>
              <a:xfrm>
                <a:off x="3471227" y="3735052"/>
                <a:ext cx="1063107" cy="127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80" spc="-100" dirty="0">
                    <a:solidFill>
                      <a:schemeClr val="bg1">
                        <a:lumMod val="50000"/>
                      </a:schemeClr>
                    </a:solidFill>
                  </a:rPr>
                  <a:t>SUPPRESSANT</a:t>
                </a:r>
              </a:p>
            </p:txBody>
          </p:sp>
        </p:grpSp>
        <p:sp>
          <p:nvSpPr>
            <p:cNvPr id="11" name="Rectangle 10">
              <a:extLst>
                <a:ext uri="{FF2B5EF4-FFF2-40B4-BE49-F238E27FC236}">
                  <a16:creationId xmlns:a16="http://schemas.microsoft.com/office/drawing/2014/main" id="{46DE96F1-EDA6-6099-FF63-DD87E57EE6D4}"/>
                </a:ext>
              </a:extLst>
            </p:cNvPr>
            <p:cNvSpPr/>
            <p:nvPr/>
          </p:nvSpPr>
          <p:spPr>
            <a:xfrm>
              <a:off x="6337241" y="4878059"/>
              <a:ext cx="1063107" cy="127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80" spc="-100" dirty="0">
                  <a:solidFill>
                    <a:schemeClr val="bg1">
                      <a:lumMod val="50000"/>
                    </a:schemeClr>
                  </a:solidFill>
                </a:rPr>
                <a:t>ENTRANCE / EXIT</a:t>
              </a:r>
            </a:p>
          </p:txBody>
        </p:sp>
      </p:grpSp>
      <p:sp>
        <p:nvSpPr>
          <p:cNvPr id="20" name="TextBox 19">
            <a:extLst>
              <a:ext uri="{FF2B5EF4-FFF2-40B4-BE49-F238E27FC236}">
                <a16:creationId xmlns:a16="http://schemas.microsoft.com/office/drawing/2014/main" id="{9EE3475F-089C-C5EE-EEE2-DAAC62EA2B86}"/>
              </a:ext>
            </a:extLst>
          </p:cNvPr>
          <p:cNvSpPr txBox="1"/>
          <p:nvPr/>
        </p:nvSpPr>
        <p:spPr>
          <a:xfrm>
            <a:off x="15823" y="6013874"/>
            <a:ext cx="3753723" cy="1524520"/>
          </a:xfrm>
          <a:prstGeom prst="rect">
            <a:avLst/>
          </a:prstGeom>
          <a:noFill/>
        </p:spPr>
        <p:txBody>
          <a:bodyPr wrap="square" rtlCol="0">
            <a:spAutoFit/>
          </a:bodyPr>
          <a:lstStyle/>
          <a:p>
            <a:pPr algn="r">
              <a:lnSpc>
                <a:spcPct val="150000"/>
              </a:lnSpc>
            </a:pPr>
            <a:r>
              <a:rPr lang="en-US" sz="1600" b="1" dirty="0">
                <a:solidFill>
                  <a:srgbClr val="003262"/>
                </a:solidFill>
                <a:latin typeface="Articulate Light" panose="02000503040000020004" pitchFamily="2" charset="0"/>
                <a:cs typeface="Arial" panose="020B0604020202020204" pitchFamily="34" charset="0"/>
              </a:rPr>
              <a:t>Packages available:</a:t>
            </a:r>
          </a:p>
          <a:p>
            <a:pPr marL="171450" indent="-171450" algn="r">
              <a:lnSpc>
                <a:spcPct val="150000"/>
              </a:lnSpc>
              <a:buFont typeface="Arial" panose="020B0604020202020204" pitchFamily="34" charset="0"/>
              <a:buChar char="•"/>
            </a:pPr>
            <a:r>
              <a:rPr lang="en-US" sz="1600" dirty="0">
                <a:solidFill>
                  <a:srgbClr val="003262"/>
                </a:solidFill>
                <a:latin typeface="Articulate Light" panose="02000503040000020004" pitchFamily="2" charset="0"/>
                <a:cs typeface="Arial" panose="020B0604020202020204" pitchFamily="34" charset="0"/>
              </a:rPr>
              <a:t>10’ container – 240 kWh</a:t>
            </a:r>
          </a:p>
          <a:p>
            <a:pPr marL="171450" indent="-171450" algn="r">
              <a:lnSpc>
                <a:spcPct val="150000"/>
              </a:lnSpc>
              <a:buFont typeface="Arial" panose="020B0604020202020204" pitchFamily="34" charset="0"/>
              <a:buChar char="•"/>
            </a:pPr>
            <a:r>
              <a:rPr lang="en-US" sz="1600" dirty="0">
                <a:solidFill>
                  <a:srgbClr val="003262"/>
                </a:solidFill>
                <a:latin typeface="Articulate Light" panose="02000503040000020004" pitchFamily="2" charset="0"/>
                <a:cs typeface="Arial" panose="020B0604020202020204" pitchFamily="34" charset="0"/>
              </a:rPr>
              <a:t>20’ container – 1 MWh</a:t>
            </a:r>
          </a:p>
          <a:p>
            <a:pPr marL="171450" indent="-171450" algn="r">
              <a:lnSpc>
                <a:spcPct val="150000"/>
              </a:lnSpc>
              <a:buFont typeface="Arial" panose="020B0604020202020204" pitchFamily="34" charset="0"/>
              <a:buChar char="•"/>
            </a:pPr>
            <a:r>
              <a:rPr lang="en-US" sz="1600" dirty="0">
                <a:solidFill>
                  <a:srgbClr val="003262"/>
                </a:solidFill>
                <a:latin typeface="Articulate Light" panose="02000503040000020004" pitchFamily="2" charset="0"/>
                <a:cs typeface="Arial" panose="020B0604020202020204" pitchFamily="34" charset="0"/>
              </a:rPr>
              <a:t>40’ container – 4MWh</a:t>
            </a:r>
          </a:p>
        </p:txBody>
      </p:sp>
      <p:sp>
        <p:nvSpPr>
          <p:cNvPr id="21" name="TextBox 20">
            <a:extLst>
              <a:ext uri="{FF2B5EF4-FFF2-40B4-BE49-F238E27FC236}">
                <a16:creationId xmlns:a16="http://schemas.microsoft.com/office/drawing/2014/main" id="{6AFA2EAC-7F56-4E3F-ACA5-4045112537DC}"/>
              </a:ext>
            </a:extLst>
          </p:cNvPr>
          <p:cNvSpPr txBox="1"/>
          <p:nvPr/>
        </p:nvSpPr>
        <p:spPr>
          <a:xfrm>
            <a:off x="1394042" y="2636914"/>
            <a:ext cx="7862665" cy="2862322"/>
          </a:xfrm>
          <a:prstGeom prst="rect">
            <a:avLst/>
          </a:prstGeom>
          <a:noFill/>
        </p:spPr>
        <p:txBody>
          <a:bodyPr wrap="square">
            <a:spAutoFit/>
          </a:bodyPr>
          <a:lstStyle/>
          <a:p>
            <a:pPr rtl="0">
              <a:spcBef>
                <a:spcPts val="0"/>
              </a:spcBef>
              <a:spcAft>
                <a:spcPts val="0"/>
              </a:spcAft>
            </a:pPr>
            <a:r>
              <a:rPr lang="en-US" b="0" i="0" u="none" strike="noStrike" dirty="0">
                <a:effectLst/>
                <a:latin typeface="Articulate Light" panose="02000503040000020004" pitchFamily="2" charset="0"/>
                <a:cs typeface="Arial" panose="020B0604020202020204" pitchFamily="34" charset="0"/>
              </a:rPr>
              <a:t>  BESS solutions are available for deployment as Engineered Equipment Packages (EEPs). They come in a variety of standard configurations based on power and energy ratings but can also be tailored to specific customer requirements. Each BESS package includes all batteries, inverters, battery management systems, and energy management systems required for standalone operation.</a:t>
            </a:r>
            <a:br>
              <a:rPr lang="en-US" b="0" i="0" u="none" strike="noStrike" dirty="0">
                <a:effectLst/>
                <a:latin typeface="Articulate Light" panose="02000503040000020004" pitchFamily="2" charset="0"/>
                <a:cs typeface="Arial" panose="020B0604020202020204" pitchFamily="34" charset="0"/>
              </a:rPr>
            </a:br>
            <a:br>
              <a:rPr lang="en-US" b="0" i="0" u="none" strike="noStrike" dirty="0">
                <a:effectLst/>
                <a:latin typeface="Articulate Light" panose="02000503040000020004" pitchFamily="2" charset="0"/>
                <a:cs typeface="Arial" panose="020B0604020202020204" pitchFamily="34" charset="0"/>
              </a:rPr>
            </a:br>
            <a:endParaRPr lang="en-US" b="0" dirty="0">
              <a:effectLst/>
              <a:latin typeface="Articulate Light" panose="02000503040000020004" pitchFamily="2" charset="0"/>
              <a:cs typeface="Arial" panose="020B0604020202020204" pitchFamily="34" charset="0"/>
            </a:endParaRPr>
          </a:p>
          <a:p>
            <a:br>
              <a:rPr lang="en-US" dirty="0">
                <a:latin typeface="Articulate Light" panose="02000503040000020004" pitchFamily="2" charset="0"/>
                <a:cs typeface="Arial" panose="020B0604020202020204" pitchFamily="34" charset="0"/>
              </a:rPr>
            </a:br>
            <a:endParaRPr lang="en-US" dirty="0">
              <a:latin typeface="Articulate Light" panose="02000503040000020004" pitchFamily="2" charset="0"/>
              <a:cs typeface="Arial" panose="020B0604020202020204" pitchFamily="34" charset="0"/>
            </a:endParaRPr>
          </a:p>
        </p:txBody>
      </p:sp>
      <p:sp>
        <p:nvSpPr>
          <p:cNvPr id="22" name="Half Frame 21">
            <a:extLst>
              <a:ext uri="{FF2B5EF4-FFF2-40B4-BE49-F238E27FC236}">
                <a16:creationId xmlns:a16="http://schemas.microsoft.com/office/drawing/2014/main" id="{B5112857-35A8-2A0B-FE0A-7D1FFE310029}"/>
              </a:ext>
            </a:extLst>
          </p:cNvPr>
          <p:cNvSpPr/>
          <p:nvPr/>
        </p:nvSpPr>
        <p:spPr>
          <a:xfrm>
            <a:off x="6927119" y="2063607"/>
            <a:ext cx="10590427" cy="376955"/>
          </a:xfrm>
          <a:prstGeom prst="halfFram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Half Frame 22">
            <a:extLst>
              <a:ext uri="{FF2B5EF4-FFF2-40B4-BE49-F238E27FC236}">
                <a16:creationId xmlns:a16="http://schemas.microsoft.com/office/drawing/2014/main" id="{EF0C0E4C-1030-5FFF-0681-AE9A4C88B988}"/>
              </a:ext>
            </a:extLst>
          </p:cNvPr>
          <p:cNvSpPr/>
          <p:nvPr/>
        </p:nvSpPr>
        <p:spPr>
          <a:xfrm rot="10800000">
            <a:off x="6951344" y="7538395"/>
            <a:ext cx="10801078" cy="376955"/>
          </a:xfrm>
          <a:prstGeom prst="halfFrame">
            <a:avLst/>
          </a:prstGeom>
          <a:solidFill>
            <a:srgbClr val="003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400A98C4-C5AF-9B0D-F22D-167135B5068C}"/>
              </a:ext>
            </a:extLst>
          </p:cNvPr>
          <p:cNvSpPr/>
          <p:nvPr/>
        </p:nvSpPr>
        <p:spPr>
          <a:xfrm>
            <a:off x="7131386" y="2331526"/>
            <a:ext cx="10386160" cy="5336671"/>
          </a:xfrm>
          <a:prstGeom prst="rect">
            <a:avLst/>
          </a:prstGeom>
          <a:solidFill>
            <a:srgbClr val="E7E6E6">
              <a:alpha val="1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5448B4D-6BA4-C697-4302-AE3C33B31F83}"/>
              </a:ext>
            </a:extLst>
          </p:cNvPr>
          <p:cNvGrpSpPr/>
          <p:nvPr/>
        </p:nvGrpSpPr>
        <p:grpSpPr>
          <a:xfrm>
            <a:off x="15824" y="8106926"/>
            <a:ext cx="17865776" cy="1970027"/>
            <a:chOff x="15824" y="8106926"/>
            <a:chExt cx="17865776" cy="1970027"/>
          </a:xfrm>
        </p:grpSpPr>
        <p:pic>
          <p:nvPicPr>
            <p:cNvPr id="26" name="Picture 25">
              <a:extLst>
                <a:ext uri="{FF2B5EF4-FFF2-40B4-BE49-F238E27FC236}">
                  <a16:creationId xmlns:a16="http://schemas.microsoft.com/office/drawing/2014/main" id="{2631633E-76DB-5B28-E3DE-4D13F2EECB0D}"/>
                </a:ext>
              </a:extLst>
            </p:cNvPr>
            <p:cNvPicPr>
              <a:picLocks noChangeAspect="1"/>
            </p:cNvPicPr>
            <p:nvPr/>
          </p:nvPicPr>
          <p:blipFill rotWithShape="1">
            <a:blip r:embed="rId3">
              <a:extLst>
                <a:ext uri="{28A0092B-C50C-407E-A947-70E740481C1C}">
                  <a14:useLocalDpi xmlns:a14="http://schemas.microsoft.com/office/drawing/2010/main" val="0"/>
                </a:ext>
              </a:extLst>
            </a:blip>
            <a:srcRect l="27218" r="54163"/>
            <a:stretch/>
          </p:blipFill>
          <p:spPr>
            <a:xfrm rot="16200000">
              <a:off x="2488096" y="5637930"/>
              <a:ext cx="1966751" cy="6911295"/>
            </a:xfrm>
            <a:prstGeom prst="rect">
              <a:avLst/>
            </a:prstGeom>
          </p:spPr>
        </p:pic>
        <p:pic>
          <p:nvPicPr>
            <p:cNvPr id="28" name="Picture 27">
              <a:extLst>
                <a:ext uri="{FF2B5EF4-FFF2-40B4-BE49-F238E27FC236}">
                  <a16:creationId xmlns:a16="http://schemas.microsoft.com/office/drawing/2014/main" id="{DABB8B15-51E5-D044-BC7C-D003C9B57D06}"/>
                </a:ext>
              </a:extLst>
            </p:cNvPr>
            <p:cNvPicPr>
              <a:picLocks noChangeAspect="1"/>
            </p:cNvPicPr>
            <p:nvPr/>
          </p:nvPicPr>
          <p:blipFill rotWithShape="1">
            <a:blip r:embed="rId3">
              <a:extLst>
                <a:ext uri="{28A0092B-C50C-407E-A947-70E740481C1C}">
                  <a14:useLocalDpi xmlns:a14="http://schemas.microsoft.com/office/drawing/2010/main" val="0"/>
                </a:ext>
              </a:extLst>
            </a:blip>
            <a:srcRect l="27218" r="54163"/>
            <a:stretch/>
          </p:blipFill>
          <p:spPr>
            <a:xfrm rot="16200000">
              <a:off x="13442577" y="5637930"/>
              <a:ext cx="1966751" cy="6911295"/>
            </a:xfrm>
            <a:prstGeom prst="rect">
              <a:avLst/>
            </a:prstGeom>
          </p:spPr>
        </p:pic>
        <p:pic>
          <p:nvPicPr>
            <p:cNvPr id="29" name="Picture 28">
              <a:extLst>
                <a:ext uri="{FF2B5EF4-FFF2-40B4-BE49-F238E27FC236}">
                  <a16:creationId xmlns:a16="http://schemas.microsoft.com/office/drawing/2014/main" id="{D05A0A59-A48C-6DA3-B5B7-D2DF26264C7F}"/>
                </a:ext>
              </a:extLst>
            </p:cNvPr>
            <p:cNvPicPr>
              <a:picLocks noChangeAspect="1"/>
            </p:cNvPicPr>
            <p:nvPr/>
          </p:nvPicPr>
          <p:blipFill rotWithShape="1">
            <a:blip r:embed="rId3">
              <a:extLst>
                <a:ext uri="{28A0092B-C50C-407E-A947-70E740481C1C}">
                  <a14:useLocalDpi xmlns:a14="http://schemas.microsoft.com/office/drawing/2010/main" val="0"/>
                </a:ext>
              </a:extLst>
            </a:blip>
            <a:srcRect l="27218" r="54163"/>
            <a:stretch/>
          </p:blipFill>
          <p:spPr>
            <a:xfrm rot="16200000">
              <a:off x="8079692" y="5634654"/>
              <a:ext cx="1966751" cy="6911295"/>
            </a:xfrm>
            <a:prstGeom prst="rect">
              <a:avLst/>
            </a:prstGeom>
          </p:spPr>
        </p:pic>
      </p:grpSp>
    </p:spTree>
    <p:extLst>
      <p:ext uri="{BB962C8B-B14F-4D97-AF65-F5344CB8AC3E}">
        <p14:creationId xmlns:p14="http://schemas.microsoft.com/office/powerpoint/2010/main" val="3582853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3E88EB6-9B10-6CB3-5983-8A3337830521}"/>
              </a:ext>
            </a:extLst>
          </p:cNvPr>
          <p:cNvSpPr/>
          <p:nvPr/>
        </p:nvSpPr>
        <p:spPr>
          <a:xfrm>
            <a:off x="0" y="4781006"/>
            <a:ext cx="875211" cy="527739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A7057921-9372-B909-E8EC-43BE66B51BA4}"/>
              </a:ext>
            </a:extLst>
          </p:cNvPr>
          <p:cNvGrpSpPr/>
          <p:nvPr/>
        </p:nvGrpSpPr>
        <p:grpSpPr>
          <a:xfrm>
            <a:off x="13542657" y="-46506"/>
            <a:ext cx="4362073" cy="11535517"/>
            <a:chOff x="13542657" y="-46506"/>
            <a:chExt cx="4362073" cy="11535517"/>
          </a:xfrm>
        </p:grpSpPr>
        <p:sp>
          <p:nvSpPr>
            <p:cNvPr id="5" name="Isosceles Triangle 4">
              <a:extLst>
                <a:ext uri="{FF2B5EF4-FFF2-40B4-BE49-F238E27FC236}">
                  <a16:creationId xmlns:a16="http://schemas.microsoft.com/office/drawing/2014/main" id="{5DD188B8-77CB-D154-6DCE-469FFEBBC5FE}"/>
                </a:ext>
              </a:extLst>
            </p:cNvPr>
            <p:cNvSpPr/>
            <p:nvPr/>
          </p:nvSpPr>
          <p:spPr>
            <a:xfrm flipV="1">
              <a:off x="14905448" y="-1"/>
              <a:ext cx="2976152" cy="8346379"/>
            </a:xfrm>
            <a:prstGeom prst="triangle">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AC0D0165-3E50-D867-8A2F-2329F39B9BCE}"/>
                </a:ext>
              </a:extLst>
            </p:cNvPr>
            <p:cNvSpPr/>
            <p:nvPr/>
          </p:nvSpPr>
          <p:spPr>
            <a:xfrm rot="2469253">
              <a:off x="14614943" y="6038766"/>
              <a:ext cx="2412355" cy="5450245"/>
            </a:xfrm>
            <a:custGeom>
              <a:avLst/>
              <a:gdLst>
                <a:gd name="connsiteX0" fmla="*/ 2351610 w 2412355"/>
                <a:gd name="connsiteY0" fmla="*/ 5450245 h 5450245"/>
                <a:gd name="connsiteX1" fmla="*/ 2395410 w 2412355"/>
                <a:gd name="connsiteY1" fmla="*/ 5411963 h 5450245"/>
                <a:gd name="connsiteX2" fmla="*/ 2412355 w 2412355"/>
                <a:gd name="connsiteY2" fmla="*/ 5450245 h 5450245"/>
                <a:gd name="connsiteX3" fmla="*/ 0 w 2412355"/>
                <a:gd name="connsiteY3" fmla="*/ 0 h 5450245"/>
                <a:gd name="connsiteX4" fmla="*/ 1737938 w 2412355"/>
                <a:gd name="connsiteY4" fmla="*/ 3926533 h 5450245"/>
                <a:gd name="connsiteX5" fmla="*/ 0 w 2412355"/>
                <a:gd name="connsiteY5" fmla="*/ 5445531 h 54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2355" h="5450245">
                  <a:moveTo>
                    <a:pt x="2351610" y="5450245"/>
                  </a:moveTo>
                  <a:lnTo>
                    <a:pt x="2395410" y="5411963"/>
                  </a:lnTo>
                  <a:lnTo>
                    <a:pt x="2412355" y="5450245"/>
                  </a:lnTo>
                  <a:close/>
                  <a:moveTo>
                    <a:pt x="0" y="0"/>
                  </a:moveTo>
                  <a:lnTo>
                    <a:pt x="1737938" y="3926533"/>
                  </a:lnTo>
                  <a:lnTo>
                    <a:pt x="0" y="5445531"/>
                  </a:lnTo>
                  <a:close/>
                </a:path>
              </a:pathLst>
            </a:custGeom>
            <a:solidFill>
              <a:srgbClr val="6A6D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ight Triangle 5">
              <a:extLst>
                <a:ext uri="{FF2B5EF4-FFF2-40B4-BE49-F238E27FC236}">
                  <a16:creationId xmlns:a16="http://schemas.microsoft.com/office/drawing/2014/main" id="{E4D46F8B-C90E-10DF-D2A2-E07AE60BF52E}"/>
                </a:ext>
              </a:extLst>
            </p:cNvPr>
            <p:cNvSpPr/>
            <p:nvPr/>
          </p:nvSpPr>
          <p:spPr>
            <a:xfrm flipH="1">
              <a:off x="15218228" y="0"/>
              <a:ext cx="2663371" cy="10045337"/>
            </a:xfrm>
            <a:prstGeom prst="rtTriangl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940883C-FDA2-179F-FC48-B8CC651EDB47}"/>
                </a:ext>
              </a:extLst>
            </p:cNvPr>
            <p:cNvSpPr/>
            <p:nvPr/>
          </p:nvSpPr>
          <p:spPr>
            <a:xfrm>
              <a:off x="14192229" y="-46506"/>
              <a:ext cx="3684583" cy="9498662"/>
            </a:xfrm>
            <a:custGeom>
              <a:avLst/>
              <a:gdLst>
                <a:gd name="connsiteX0" fmla="*/ 2421311 w 3684583"/>
                <a:gd name="connsiteY0" fmla="*/ 0 h 9498662"/>
                <a:gd name="connsiteX1" fmla="*/ 3120663 w 3684583"/>
                <a:gd name="connsiteY1" fmla="*/ 0 h 9498662"/>
                <a:gd name="connsiteX2" fmla="*/ 3684583 w 3684583"/>
                <a:gd name="connsiteY2" fmla="*/ 1031617 h 9498662"/>
                <a:gd name="connsiteX3" fmla="*/ 3684583 w 3684583"/>
                <a:gd name="connsiteY3" fmla="*/ 7827358 h 9498662"/>
                <a:gd name="connsiteX4" fmla="*/ 2770987 w 3684583"/>
                <a:gd name="connsiteY4" fmla="*/ 9498662 h 9498662"/>
                <a:gd name="connsiteX5" fmla="*/ 0 w 3684583"/>
                <a:gd name="connsiteY5" fmla="*/ 4429487 h 949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4583" h="9498662">
                  <a:moveTo>
                    <a:pt x="2421311" y="0"/>
                  </a:moveTo>
                  <a:lnTo>
                    <a:pt x="3120663" y="0"/>
                  </a:lnTo>
                  <a:lnTo>
                    <a:pt x="3684583" y="1031617"/>
                  </a:lnTo>
                  <a:lnTo>
                    <a:pt x="3684583" y="7827358"/>
                  </a:lnTo>
                  <a:lnTo>
                    <a:pt x="2770987" y="9498662"/>
                  </a:lnTo>
                  <a:lnTo>
                    <a:pt x="0" y="4429487"/>
                  </a:lnTo>
                  <a:close/>
                </a:path>
              </a:pathLst>
            </a:custGeom>
            <a:solidFill>
              <a:srgbClr val="FDB51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Isosceles Triangle 6">
              <a:extLst>
                <a:ext uri="{FF2B5EF4-FFF2-40B4-BE49-F238E27FC236}">
                  <a16:creationId xmlns:a16="http://schemas.microsoft.com/office/drawing/2014/main" id="{7AAA4B13-327E-5F00-527A-34F7DEEA5C83}"/>
                </a:ext>
              </a:extLst>
            </p:cNvPr>
            <p:cNvSpPr/>
            <p:nvPr/>
          </p:nvSpPr>
          <p:spPr>
            <a:xfrm>
              <a:off x="13542657" y="3422469"/>
              <a:ext cx="2800531" cy="6622868"/>
            </a:xfrm>
            <a:prstGeom prst="triangle">
              <a:avLst>
                <a:gd name="adj" fmla="val 100000"/>
              </a:avLst>
            </a:prstGeom>
            <a:solidFill>
              <a:srgbClr val="00326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03366942-18B7-F322-FF18-C20D4305BB3D}"/>
                </a:ext>
              </a:extLst>
            </p:cNvPr>
            <p:cNvSpPr/>
            <p:nvPr/>
          </p:nvSpPr>
          <p:spPr>
            <a:xfrm rot="10800000" flipH="1">
              <a:off x="15104199" y="13063"/>
              <a:ext cx="2800531" cy="6516792"/>
            </a:xfrm>
            <a:prstGeom prst="triangle">
              <a:avLst>
                <a:gd name="adj" fmla="val 100000"/>
              </a:avLst>
            </a:prstGeom>
            <a:solidFill>
              <a:srgbClr val="0032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0569A80F-1959-7BC1-D227-35BA9A44D8BD}"/>
              </a:ext>
            </a:extLst>
          </p:cNvPr>
          <p:cNvSpPr txBox="1"/>
          <p:nvPr/>
        </p:nvSpPr>
        <p:spPr>
          <a:xfrm>
            <a:off x="548640" y="457200"/>
            <a:ext cx="6106159" cy="830997"/>
          </a:xfrm>
          <a:prstGeom prst="rect">
            <a:avLst/>
          </a:prstGeom>
          <a:noFill/>
        </p:spPr>
        <p:txBody>
          <a:bodyPr wrap="none" rtlCol="0">
            <a:spAutoFit/>
          </a:bodyPr>
          <a:lstStyle/>
          <a:p>
            <a:r>
              <a:rPr lang="en-US" sz="4800" dirty="0">
                <a:solidFill>
                  <a:srgbClr val="FFC000"/>
                </a:solidFill>
                <a:latin typeface="Articulate Light" panose="02000503040000020004" pitchFamily="2" charset="0"/>
              </a:rPr>
              <a:t> </a:t>
            </a:r>
            <a:r>
              <a:rPr lang="en-US" sz="4800" dirty="0">
                <a:latin typeface="Articulate Extrabold" panose="02000503050000020004" pitchFamily="2" charset="0"/>
              </a:rPr>
              <a:t> </a:t>
            </a:r>
            <a:r>
              <a:rPr lang="en-US" sz="4800" dirty="0">
                <a:solidFill>
                  <a:srgbClr val="003262"/>
                </a:solidFill>
                <a:latin typeface="Articulate Extrabold" panose="02000503050000020004" pitchFamily="2" charset="0"/>
              </a:rPr>
              <a:t>Forklift Solutions</a:t>
            </a:r>
          </a:p>
        </p:txBody>
      </p:sp>
      <p:pic>
        <p:nvPicPr>
          <p:cNvPr id="29" name="Picture 28">
            <a:extLst>
              <a:ext uri="{FF2B5EF4-FFF2-40B4-BE49-F238E27FC236}">
                <a16:creationId xmlns:a16="http://schemas.microsoft.com/office/drawing/2014/main" id="{7B6075A1-6A3A-16B3-62B8-49DD5B650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 y="3747642"/>
            <a:ext cx="8492035" cy="6402198"/>
          </a:xfrm>
          <a:prstGeom prst="rect">
            <a:avLst/>
          </a:prstGeom>
        </p:spPr>
      </p:pic>
      <p:sp>
        <p:nvSpPr>
          <p:cNvPr id="30" name="TextBox 29">
            <a:extLst>
              <a:ext uri="{FF2B5EF4-FFF2-40B4-BE49-F238E27FC236}">
                <a16:creationId xmlns:a16="http://schemas.microsoft.com/office/drawing/2014/main" id="{B5927C33-E078-E417-2E97-F15CDF5DE51C}"/>
              </a:ext>
            </a:extLst>
          </p:cNvPr>
          <p:cNvSpPr txBox="1"/>
          <p:nvPr/>
        </p:nvSpPr>
        <p:spPr>
          <a:xfrm>
            <a:off x="6879866" y="2981701"/>
            <a:ext cx="6822703" cy="646331"/>
          </a:xfrm>
          <a:prstGeom prst="rect">
            <a:avLst/>
          </a:prstGeom>
          <a:noFill/>
        </p:spPr>
        <p:txBody>
          <a:bodyPr wrap="square" rtlCol="0">
            <a:spAutoFit/>
          </a:bodyPr>
          <a:lstStyle/>
          <a:p>
            <a:r>
              <a:rPr lang="en-US" dirty="0">
                <a:latin typeface="Articulate Light" panose="02000503040000020004" pitchFamily="2" charset="0"/>
              </a:rPr>
              <a:t>The high electrical conductivity of graphene batteries allows for faster energy transfer, resulting in </a:t>
            </a:r>
            <a:r>
              <a:rPr lang="en-US" b="1" dirty="0">
                <a:latin typeface="Articulate Light" panose="02000503040000020004" pitchFamily="2" charset="0"/>
              </a:rPr>
              <a:t>improved performance</a:t>
            </a:r>
          </a:p>
        </p:txBody>
      </p:sp>
      <p:sp>
        <p:nvSpPr>
          <p:cNvPr id="31" name="TextBox 30">
            <a:extLst>
              <a:ext uri="{FF2B5EF4-FFF2-40B4-BE49-F238E27FC236}">
                <a16:creationId xmlns:a16="http://schemas.microsoft.com/office/drawing/2014/main" id="{420C0614-DF34-C46E-FA76-EFD116F9AB50}"/>
              </a:ext>
            </a:extLst>
          </p:cNvPr>
          <p:cNvSpPr txBox="1"/>
          <p:nvPr/>
        </p:nvSpPr>
        <p:spPr>
          <a:xfrm>
            <a:off x="7710383" y="3832636"/>
            <a:ext cx="3476526"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ticulate Light" panose="02000503040000020004" pitchFamily="2" charset="0"/>
              </a:rPr>
              <a:t>Enhanced acceleration</a:t>
            </a:r>
          </a:p>
          <a:p>
            <a:pPr marL="285750" indent="-285750">
              <a:buFont typeface="Arial" panose="020B0604020202020204" pitchFamily="34" charset="0"/>
              <a:buChar char="•"/>
            </a:pPr>
            <a:r>
              <a:rPr lang="en-US" b="1" dirty="0">
                <a:latin typeface="Articulate Light" panose="02000503040000020004" pitchFamily="2" charset="0"/>
              </a:rPr>
              <a:t>Improved lifting capacity</a:t>
            </a:r>
          </a:p>
          <a:p>
            <a:pPr marL="285750" indent="-285750">
              <a:buFont typeface="Arial" panose="020B0604020202020204" pitchFamily="34" charset="0"/>
              <a:buChar char="•"/>
            </a:pPr>
            <a:r>
              <a:rPr lang="en-US" b="1" dirty="0">
                <a:latin typeface="Articulate Light" panose="02000503040000020004" pitchFamily="2" charset="0"/>
              </a:rPr>
              <a:t>Overall operational efficiency</a:t>
            </a:r>
          </a:p>
        </p:txBody>
      </p:sp>
      <p:sp>
        <p:nvSpPr>
          <p:cNvPr id="32" name="TextBox 31">
            <a:extLst>
              <a:ext uri="{FF2B5EF4-FFF2-40B4-BE49-F238E27FC236}">
                <a16:creationId xmlns:a16="http://schemas.microsoft.com/office/drawing/2014/main" id="{9F86114D-2830-5C07-DE46-F1527F74956A}"/>
              </a:ext>
            </a:extLst>
          </p:cNvPr>
          <p:cNvSpPr txBox="1"/>
          <p:nvPr/>
        </p:nvSpPr>
        <p:spPr>
          <a:xfrm>
            <a:off x="6879866" y="5144025"/>
            <a:ext cx="6822703" cy="646331"/>
          </a:xfrm>
          <a:prstGeom prst="rect">
            <a:avLst/>
          </a:prstGeom>
          <a:noFill/>
        </p:spPr>
        <p:txBody>
          <a:bodyPr wrap="square" rtlCol="0">
            <a:spAutoFit/>
          </a:bodyPr>
          <a:lstStyle/>
          <a:p>
            <a:r>
              <a:rPr lang="en-US" dirty="0">
                <a:latin typeface="Articulate Light" panose="02000503040000020004" pitchFamily="2" charset="0"/>
              </a:rPr>
              <a:t>Graphene batteries can be charged at a </a:t>
            </a:r>
            <a:r>
              <a:rPr lang="en-US" b="1" dirty="0">
                <a:latin typeface="Articulate Light" panose="02000503040000020004" pitchFamily="2" charset="0"/>
              </a:rPr>
              <a:t>much faster rate </a:t>
            </a:r>
            <a:r>
              <a:rPr lang="en-US" dirty="0">
                <a:latin typeface="Articulate Light" panose="02000503040000020004" pitchFamily="2" charset="0"/>
              </a:rPr>
              <a:t>compared to conventional lithium-ion batteries. </a:t>
            </a:r>
          </a:p>
        </p:txBody>
      </p:sp>
      <p:sp>
        <p:nvSpPr>
          <p:cNvPr id="33" name="TextBox 32">
            <a:extLst>
              <a:ext uri="{FF2B5EF4-FFF2-40B4-BE49-F238E27FC236}">
                <a16:creationId xmlns:a16="http://schemas.microsoft.com/office/drawing/2014/main" id="{01BBCAC6-0F76-74B7-3262-4EC75AED7814}"/>
              </a:ext>
            </a:extLst>
          </p:cNvPr>
          <p:cNvSpPr txBox="1"/>
          <p:nvPr/>
        </p:nvSpPr>
        <p:spPr>
          <a:xfrm>
            <a:off x="7665184" y="5903234"/>
            <a:ext cx="4184127"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ticulate Light" panose="02000503040000020004" pitchFamily="2" charset="0"/>
              </a:rPr>
              <a:t>Reduces downtime of forklifts during charging</a:t>
            </a:r>
          </a:p>
          <a:p>
            <a:pPr marL="285750" indent="-285750">
              <a:buFont typeface="Arial" panose="020B0604020202020204" pitchFamily="34" charset="0"/>
              <a:buChar char="•"/>
            </a:pPr>
            <a:r>
              <a:rPr lang="en-US" b="1" dirty="0">
                <a:latin typeface="Articulate Light" panose="02000503040000020004" pitchFamily="2" charset="0"/>
              </a:rPr>
              <a:t>Improves productivity and efficiency in material handling operations</a:t>
            </a:r>
          </a:p>
        </p:txBody>
      </p:sp>
      <p:sp>
        <p:nvSpPr>
          <p:cNvPr id="34" name="TextBox 33">
            <a:extLst>
              <a:ext uri="{FF2B5EF4-FFF2-40B4-BE49-F238E27FC236}">
                <a16:creationId xmlns:a16="http://schemas.microsoft.com/office/drawing/2014/main" id="{92EDE90D-B592-3FEA-32FA-A691E739ED6A}"/>
              </a:ext>
            </a:extLst>
          </p:cNvPr>
          <p:cNvSpPr txBox="1"/>
          <p:nvPr/>
        </p:nvSpPr>
        <p:spPr>
          <a:xfrm>
            <a:off x="6881969" y="7492833"/>
            <a:ext cx="6822703" cy="923330"/>
          </a:xfrm>
          <a:prstGeom prst="rect">
            <a:avLst/>
          </a:prstGeom>
          <a:noFill/>
        </p:spPr>
        <p:txBody>
          <a:bodyPr wrap="square" rtlCol="0">
            <a:spAutoFit/>
          </a:bodyPr>
          <a:lstStyle/>
          <a:p>
            <a:r>
              <a:rPr lang="en-US" dirty="0">
                <a:latin typeface="Articulate Light" panose="02000503040000020004" pitchFamily="2" charset="0"/>
              </a:rPr>
              <a:t>These batteries have </a:t>
            </a:r>
            <a:r>
              <a:rPr lang="en-US" b="1" dirty="0">
                <a:latin typeface="Articulate Light" panose="02000503040000020004" pitchFamily="2" charset="0"/>
              </a:rPr>
              <a:t>significantly higher energy density </a:t>
            </a:r>
            <a:r>
              <a:rPr lang="en-US" dirty="0">
                <a:latin typeface="Articulate Light" panose="02000503040000020004" pitchFamily="2" charset="0"/>
              </a:rPr>
              <a:t>than traditional solutions. The store more energy in a smaller, lighter package. </a:t>
            </a:r>
          </a:p>
        </p:txBody>
      </p:sp>
      <p:sp>
        <p:nvSpPr>
          <p:cNvPr id="35" name="TextBox 34">
            <a:extLst>
              <a:ext uri="{FF2B5EF4-FFF2-40B4-BE49-F238E27FC236}">
                <a16:creationId xmlns:a16="http://schemas.microsoft.com/office/drawing/2014/main" id="{B86E4A04-FF9F-18D2-4F65-692D47AB2835}"/>
              </a:ext>
            </a:extLst>
          </p:cNvPr>
          <p:cNvSpPr txBox="1"/>
          <p:nvPr/>
        </p:nvSpPr>
        <p:spPr>
          <a:xfrm>
            <a:off x="7665184" y="8527279"/>
            <a:ext cx="4184127"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ticulate Light" panose="02000503040000020004" pitchFamily="2" charset="0"/>
              </a:rPr>
              <a:t>Allows for longer operating times for forklifts before the need to recharge</a:t>
            </a:r>
          </a:p>
        </p:txBody>
      </p:sp>
      <p:sp>
        <p:nvSpPr>
          <p:cNvPr id="3" name="TextBox 2">
            <a:extLst>
              <a:ext uri="{FF2B5EF4-FFF2-40B4-BE49-F238E27FC236}">
                <a16:creationId xmlns:a16="http://schemas.microsoft.com/office/drawing/2014/main" id="{05A14267-79EA-5202-A73E-13F172FB8F3B}"/>
              </a:ext>
            </a:extLst>
          </p:cNvPr>
          <p:cNvSpPr txBox="1"/>
          <p:nvPr/>
        </p:nvSpPr>
        <p:spPr>
          <a:xfrm>
            <a:off x="685152" y="1288197"/>
            <a:ext cx="6686189" cy="646331"/>
          </a:xfrm>
          <a:prstGeom prst="rect">
            <a:avLst/>
          </a:prstGeom>
          <a:solidFill>
            <a:schemeClr val="bg2"/>
          </a:solidFill>
        </p:spPr>
        <p:txBody>
          <a:bodyPr wrap="square" rtlCol="0">
            <a:spAutoFit/>
          </a:bodyPr>
          <a:lstStyle/>
          <a:p>
            <a:r>
              <a:rPr lang="en-US" dirty="0"/>
              <a:t>Alignment partner with   for the conversion and maintenance to our supercapacitor battery vs lithium-ion battery.</a:t>
            </a:r>
          </a:p>
        </p:txBody>
      </p:sp>
    </p:spTree>
    <p:extLst>
      <p:ext uri="{BB962C8B-B14F-4D97-AF65-F5344CB8AC3E}">
        <p14:creationId xmlns:p14="http://schemas.microsoft.com/office/powerpoint/2010/main" val="1033542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1737E0-C32B-8C4E-14D6-C7542ECA4871}"/>
              </a:ext>
            </a:extLst>
          </p:cNvPr>
          <p:cNvSpPr>
            <a:spLocks noGrp="1"/>
          </p:cNvSpPr>
          <p:nvPr>
            <p:ph type="title"/>
          </p:nvPr>
        </p:nvSpPr>
        <p:spPr>
          <a:xfrm>
            <a:off x="131481" y="54209"/>
            <a:ext cx="17750118" cy="1944159"/>
          </a:xfrm>
        </p:spPr>
        <p:txBody>
          <a:bodyPr/>
          <a:lstStyle/>
          <a:p>
            <a:r>
              <a:rPr lang="en-US" dirty="0">
                <a:latin typeface="Articulate Extrabold" panose="02000503050000020004" pitchFamily="2" charset="0"/>
              </a:rPr>
              <a:t>POINTS OF INTERACTION </a:t>
            </a:r>
            <a:r>
              <a:rPr lang="en-US" dirty="0">
                <a:solidFill>
                  <a:schemeClr val="accent1"/>
                </a:solidFill>
              </a:rPr>
              <a:t>WITH  / </a:t>
            </a:r>
          </a:p>
        </p:txBody>
      </p:sp>
      <p:sp>
        <p:nvSpPr>
          <p:cNvPr id="7" name="TextBox 6">
            <a:extLst>
              <a:ext uri="{FF2B5EF4-FFF2-40B4-BE49-F238E27FC236}">
                <a16:creationId xmlns:a16="http://schemas.microsoft.com/office/drawing/2014/main" id="{40A777F1-1D55-63EB-094D-B4580639E394}"/>
              </a:ext>
            </a:extLst>
          </p:cNvPr>
          <p:cNvSpPr txBox="1"/>
          <p:nvPr/>
        </p:nvSpPr>
        <p:spPr>
          <a:xfrm>
            <a:off x="3923668" y="1827601"/>
            <a:ext cx="1420009" cy="408253"/>
          </a:xfrm>
          <a:prstGeom prst="rect">
            <a:avLst/>
          </a:prstGeom>
          <a:solidFill>
            <a:schemeClr val="accent1">
              <a:lumMod val="20000"/>
              <a:lumOff val="80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1</a:t>
            </a:r>
          </a:p>
        </p:txBody>
      </p:sp>
      <p:sp>
        <p:nvSpPr>
          <p:cNvPr id="8" name="TextBox 7">
            <a:extLst>
              <a:ext uri="{FF2B5EF4-FFF2-40B4-BE49-F238E27FC236}">
                <a16:creationId xmlns:a16="http://schemas.microsoft.com/office/drawing/2014/main" id="{493F0B4A-C2A8-44EC-C0D1-46DDC06B3157}"/>
              </a:ext>
            </a:extLst>
          </p:cNvPr>
          <p:cNvSpPr txBox="1"/>
          <p:nvPr/>
        </p:nvSpPr>
        <p:spPr>
          <a:xfrm>
            <a:off x="3923668" y="3112848"/>
            <a:ext cx="1420009" cy="408253"/>
          </a:xfrm>
          <a:prstGeom prst="rect">
            <a:avLst/>
          </a:prstGeom>
          <a:solidFill>
            <a:schemeClr val="accent1">
              <a:lumMod val="40000"/>
              <a:lumOff val="60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2</a:t>
            </a:r>
          </a:p>
        </p:txBody>
      </p:sp>
      <p:sp>
        <p:nvSpPr>
          <p:cNvPr id="9" name="TextBox 8">
            <a:extLst>
              <a:ext uri="{FF2B5EF4-FFF2-40B4-BE49-F238E27FC236}">
                <a16:creationId xmlns:a16="http://schemas.microsoft.com/office/drawing/2014/main" id="{C9B87ECC-FABC-79D6-1A69-B3582B54D12F}"/>
              </a:ext>
            </a:extLst>
          </p:cNvPr>
          <p:cNvSpPr txBox="1"/>
          <p:nvPr/>
        </p:nvSpPr>
        <p:spPr>
          <a:xfrm>
            <a:off x="3923668" y="4503269"/>
            <a:ext cx="1420009" cy="408253"/>
          </a:xfrm>
          <a:prstGeom prst="rect">
            <a:avLst/>
          </a:prstGeom>
          <a:solidFill>
            <a:schemeClr val="accent1">
              <a:lumMod val="60000"/>
              <a:lumOff val="40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3</a:t>
            </a:r>
          </a:p>
        </p:txBody>
      </p:sp>
      <p:sp>
        <p:nvSpPr>
          <p:cNvPr id="10" name="TextBox 9">
            <a:extLst>
              <a:ext uri="{FF2B5EF4-FFF2-40B4-BE49-F238E27FC236}">
                <a16:creationId xmlns:a16="http://schemas.microsoft.com/office/drawing/2014/main" id="{7C400BC5-7760-C264-D69D-135E53ECB184}"/>
              </a:ext>
            </a:extLst>
          </p:cNvPr>
          <p:cNvSpPr txBox="1"/>
          <p:nvPr/>
        </p:nvSpPr>
        <p:spPr>
          <a:xfrm>
            <a:off x="3923668" y="5828954"/>
            <a:ext cx="1420009" cy="408253"/>
          </a:xfrm>
          <a:prstGeom prst="rect">
            <a:avLst/>
          </a:prstGeom>
          <a:solidFill>
            <a:schemeClr val="accent1"/>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4</a:t>
            </a:r>
          </a:p>
        </p:txBody>
      </p:sp>
      <p:sp>
        <p:nvSpPr>
          <p:cNvPr id="11" name="TextBox 10">
            <a:extLst>
              <a:ext uri="{FF2B5EF4-FFF2-40B4-BE49-F238E27FC236}">
                <a16:creationId xmlns:a16="http://schemas.microsoft.com/office/drawing/2014/main" id="{1C05999C-B5FB-9D9A-E06B-650C23BBAE89}"/>
              </a:ext>
            </a:extLst>
          </p:cNvPr>
          <p:cNvSpPr txBox="1"/>
          <p:nvPr/>
        </p:nvSpPr>
        <p:spPr>
          <a:xfrm>
            <a:off x="3923668" y="9026592"/>
            <a:ext cx="1420009" cy="408253"/>
          </a:xfrm>
          <a:prstGeom prst="rect">
            <a:avLst/>
          </a:prstGeom>
          <a:solidFill>
            <a:schemeClr val="accent1">
              <a:lumMod val="75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5</a:t>
            </a:r>
          </a:p>
        </p:txBody>
      </p:sp>
      <p:grpSp>
        <p:nvGrpSpPr>
          <p:cNvPr id="17" name="Group 16">
            <a:extLst>
              <a:ext uri="{FF2B5EF4-FFF2-40B4-BE49-F238E27FC236}">
                <a16:creationId xmlns:a16="http://schemas.microsoft.com/office/drawing/2014/main" id="{DCF69CA8-E466-3FE5-6135-DA46B53447BB}"/>
              </a:ext>
            </a:extLst>
          </p:cNvPr>
          <p:cNvGrpSpPr/>
          <p:nvPr/>
        </p:nvGrpSpPr>
        <p:grpSpPr>
          <a:xfrm>
            <a:off x="769171" y="2281893"/>
            <a:ext cx="2524462" cy="497704"/>
            <a:chOff x="524435" y="1986144"/>
            <a:chExt cx="1721224" cy="339344"/>
          </a:xfrm>
        </p:grpSpPr>
        <p:sp>
          <p:nvSpPr>
            <p:cNvPr id="12" name="TextBox 11">
              <a:extLst>
                <a:ext uri="{FF2B5EF4-FFF2-40B4-BE49-F238E27FC236}">
                  <a16:creationId xmlns:a16="http://schemas.microsoft.com/office/drawing/2014/main" id="{C32C0C84-1C09-90C7-2FEA-D03C0A64472D}"/>
                </a:ext>
              </a:extLst>
            </p:cNvPr>
            <p:cNvSpPr txBox="1"/>
            <p:nvPr/>
          </p:nvSpPr>
          <p:spPr>
            <a:xfrm>
              <a:off x="524435" y="1986144"/>
              <a:ext cx="1721224"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Site Evaluation</a:t>
              </a:r>
            </a:p>
          </p:txBody>
        </p:sp>
        <p:sp>
          <p:nvSpPr>
            <p:cNvPr id="16" name="Half Frame 15">
              <a:extLst>
                <a:ext uri="{FF2B5EF4-FFF2-40B4-BE49-F238E27FC236}">
                  <a16:creationId xmlns:a16="http://schemas.microsoft.com/office/drawing/2014/main" id="{C9F71990-E831-5C57-8909-E7F8D8EDE9A1}"/>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21" name="Group 20">
            <a:extLst>
              <a:ext uri="{FF2B5EF4-FFF2-40B4-BE49-F238E27FC236}">
                <a16:creationId xmlns:a16="http://schemas.microsoft.com/office/drawing/2014/main" id="{CB3A683D-9400-2C8B-B234-80E5BE95178B}"/>
              </a:ext>
            </a:extLst>
          </p:cNvPr>
          <p:cNvGrpSpPr/>
          <p:nvPr/>
        </p:nvGrpSpPr>
        <p:grpSpPr>
          <a:xfrm>
            <a:off x="6545323" y="2281893"/>
            <a:ext cx="3401320" cy="497704"/>
            <a:chOff x="524435" y="1986144"/>
            <a:chExt cx="2319082" cy="339344"/>
          </a:xfrm>
        </p:grpSpPr>
        <p:sp>
          <p:nvSpPr>
            <p:cNvPr id="22" name="TextBox 21">
              <a:extLst>
                <a:ext uri="{FF2B5EF4-FFF2-40B4-BE49-F238E27FC236}">
                  <a16:creationId xmlns:a16="http://schemas.microsoft.com/office/drawing/2014/main" id="{EF9290C9-0073-4603-A24B-279EFFCCA130}"/>
                </a:ext>
              </a:extLst>
            </p:cNvPr>
            <p:cNvSpPr txBox="1"/>
            <p:nvPr/>
          </p:nvSpPr>
          <p:spPr>
            <a:xfrm>
              <a:off x="524435" y="1986144"/>
              <a:ext cx="2319082"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Proposal Preparation</a:t>
              </a:r>
            </a:p>
          </p:txBody>
        </p:sp>
        <p:sp>
          <p:nvSpPr>
            <p:cNvPr id="23" name="Half Frame 22">
              <a:extLst>
                <a:ext uri="{FF2B5EF4-FFF2-40B4-BE49-F238E27FC236}">
                  <a16:creationId xmlns:a16="http://schemas.microsoft.com/office/drawing/2014/main" id="{B864DE2C-65D0-C232-C878-B8C49AA4CC51}"/>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pic>
        <p:nvPicPr>
          <p:cNvPr id="25" name="Picture 24">
            <a:extLst>
              <a:ext uri="{FF2B5EF4-FFF2-40B4-BE49-F238E27FC236}">
                <a16:creationId xmlns:a16="http://schemas.microsoft.com/office/drawing/2014/main" id="{BFA3ACBA-DCC7-DD9C-420E-D9B46F84BB90}"/>
              </a:ext>
            </a:extLst>
          </p:cNvPr>
          <p:cNvPicPr>
            <a:picLocks noChangeAspect="1"/>
          </p:cNvPicPr>
          <p:nvPr/>
        </p:nvPicPr>
        <p:blipFill rotWithShape="1">
          <a:blip r:embed="rId2"/>
          <a:srcRect t="2324" b="-1"/>
          <a:stretch/>
        </p:blipFill>
        <p:spPr>
          <a:xfrm>
            <a:off x="7902095" y="2733301"/>
            <a:ext cx="2940206" cy="1414115"/>
          </a:xfrm>
          <a:prstGeom prst="rect">
            <a:avLst/>
          </a:prstGeom>
        </p:spPr>
      </p:pic>
      <p:grpSp>
        <p:nvGrpSpPr>
          <p:cNvPr id="29" name="Group 28">
            <a:extLst>
              <a:ext uri="{FF2B5EF4-FFF2-40B4-BE49-F238E27FC236}">
                <a16:creationId xmlns:a16="http://schemas.microsoft.com/office/drawing/2014/main" id="{4C5017CA-7C4D-89D7-5BB9-D4D0EA73813D}"/>
              </a:ext>
            </a:extLst>
          </p:cNvPr>
          <p:cNvGrpSpPr/>
          <p:nvPr/>
        </p:nvGrpSpPr>
        <p:grpSpPr>
          <a:xfrm>
            <a:off x="3228399" y="3671538"/>
            <a:ext cx="3401320" cy="497704"/>
            <a:chOff x="524435" y="1986144"/>
            <a:chExt cx="2319082" cy="339344"/>
          </a:xfrm>
        </p:grpSpPr>
        <p:sp>
          <p:nvSpPr>
            <p:cNvPr id="30" name="TextBox 29">
              <a:extLst>
                <a:ext uri="{FF2B5EF4-FFF2-40B4-BE49-F238E27FC236}">
                  <a16:creationId xmlns:a16="http://schemas.microsoft.com/office/drawing/2014/main" id="{E81E3AFC-6086-D571-1652-867D80F9C870}"/>
                </a:ext>
              </a:extLst>
            </p:cNvPr>
            <p:cNvSpPr txBox="1"/>
            <p:nvPr/>
          </p:nvSpPr>
          <p:spPr>
            <a:xfrm>
              <a:off x="524435" y="1986144"/>
              <a:ext cx="2319082"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Contract Signed</a:t>
              </a:r>
            </a:p>
          </p:txBody>
        </p:sp>
        <p:sp>
          <p:nvSpPr>
            <p:cNvPr id="31" name="Half Frame 30">
              <a:extLst>
                <a:ext uri="{FF2B5EF4-FFF2-40B4-BE49-F238E27FC236}">
                  <a16:creationId xmlns:a16="http://schemas.microsoft.com/office/drawing/2014/main" id="{4BFBDD0E-150D-EC74-0FF5-800E584CE336}"/>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dirty="0">
                <a:solidFill>
                  <a:srgbClr val="003262"/>
                </a:solidFill>
                <a:latin typeface="Calibri" panose="020F0502020204030204"/>
              </a:endParaRPr>
            </a:p>
          </p:txBody>
        </p:sp>
      </p:grpSp>
      <p:grpSp>
        <p:nvGrpSpPr>
          <p:cNvPr id="32" name="Group 31">
            <a:extLst>
              <a:ext uri="{FF2B5EF4-FFF2-40B4-BE49-F238E27FC236}">
                <a16:creationId xmlns:a16="http://schemas.microsoft.com/office/drawing/2014/main" id="{36EE746A-59B8-05FD-0195-A79C42AC67D8}"/>
              </a:ext>
            </a:extLst>
          </p:cNvPr>
          <p:cNvGrpSpPr/>
          <p:nvPr/>
        </p:nvGrpSpPr>
        <p:grpSpPr>
          <a:xfrm>
            <a:off x="3358771" y="5246978"/>
            <a:ext cx="3401320" cy="497704"/>
            <a:chOff x="524435" y="1986144"/>
            <a:chExt cx="2319082" cy="339344"/>
          </a:xfrm>
        </p:grpSpPr>
        <p:sp>
          <p:nvSpPr>
            <p:cNvPr id="33" name="TextBox 32">
              <a:extLst>
                <a:ext uri="{FF2B5EF4-FFF2-40B4-BE49-F238E27FC236}">
                  <a16:creationId xmlns:a16="http://schemas.microsoft.com/office/drawing/2014/main" id="{2E508B65-A3ED-37F8-A75D-E91053198D2A}"/>
                </a:ext>
              </a:extLst>
            </p:cNvPr>
            <p:cNvSpPr txBox="1"/>
            <p:nvPr/>
          </p:nvSpPr>
          <p:spPr>
            <a:xfrm>
              <a:off x="524435" y="1986144"/>
              <a:ext cx="2319082"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Design &amp; Engineering</a:t>
              </a:r>
            </a:p>
          </p:txBody>
        </p:sp>
        <p:sp>
          <p:nvSpPr>
            <p:cNvPr id="34" name="Half Frame 33">
              <a:extLst>
                <a:ext uri="{FF2B5EF4-FFF2-40B4-BE49-F238E27FC236}">
                  <a16:creationId xmlns:a16="http://schemas.microsoft.com/office/drawing/2014/main" id="{4C6351A3-1FA5-570F-799A-76BF99C04F97}"/>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35" name="Group 34">
            <a:extLst>
              <a:ext uri="{FF2B5EF4-FFF2-40B4-BE49-F238E27FC236}">
                <a16:creationId xmlns:a16="http://schemas.microsoft.com/office/drawing/2014/main" id="{FD609411-6BD6-2659-25E1-14F0DD7F05D0}"/>
              </a:ext>
            </a:extLst>
          </p:cNvPr>
          <p:cNvGrpSpPr/>
          <p:nvPr/>
        </p:nvGrpSpPr>
        <p:grpSpPr>
          <a:xfrm>
            <a:off x="6781988" y="5143599"/>
            <a:ext cx="3752892" cy="724173"/>
            <a:chOff x="675130" y="1947935"/>
            <a:chExt cx="2558790" cy="493754"/>
          </a:xfrm>
        </p:grpSpPr>
        <p:sp>
          <p:nvSpPr>
            <p:cNvPr id="36" name="TextBox 35">
              <a:extLst>
                <a:ext uri="{FF2B5EF4-FFF2-40B4-BE49-F238E27FC236}">
                  <a16:creationId xmlns:a16="http://schemas.microsoft.com/office/drawing/2014/main" id="{9C0D8495-5954-0C7B-F3D9-F8C568824015}"/>
                </a:ext>
              </a:extLst>
            </p:cNvPr>
            <p:cNvSpPr txBox="1"/>
            <p:nvPr/>
          </p:nvSpPr>
          <p:spPr>
            <a:xfrm>
              <a:off x="675130" y="1947935"/>
              <a:ext cx="2558790" cy="4937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Permitting and Plan Review</a:t>
              </a:r>
            </a:p>
            <a:p>
              <a:pPr algn="ctr" defTabSz="1341150"/>
              <a:r>
                <a:rPr lang="en-US" sz="2053" dirty="0">
                  <a:solidFill>
                    <a:srgbClr val="003262"/>
                  </a:solidFill>
                  <a:latin typeface="Calibri" panose="020F0502020204030204"/>
                </a:rPr>
                <a:t>(Utility &amp; AHJ)</a:t>
              </a:r>
            </a:p>
          </p:txBody>
        </p:sp>
        <p:sp>
          <p:nvSpPr>
            <p:cNvPr id="37" name="Half Frame 36">
              <a:extLst>
                <a:ext uri="{FF2B5EF4-FFF2-40B4-BE49-F238E27FC236}">
                  <a16:creationId xmlns:a16="http://schemas.microsoft.com/office/drawing/2014/main" id="{95AFF679-70D6-A337-DF40-389022B1FEBA}"/>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38" name="Group 37">
            <a:extLst>
              <a:ext uri="{FF2B5EF4-FFF2-40B4-BE49-F238E27FC236}">
                <a16:creationId xmlns:a16="http://schemas.microsoft.com/office/drawing/2014/main" id="{B3A534EC-4006-812D-B00E-6C7A4A9A15A9}"/>
              </a:ext>
            </a:extLst>
          </p:cNvPr>
          <p:cNvGrpSpPr/>
          <p:nvPr/>
        </p:nvGrpSpPr>
        <p:grpSpPr>
          <a:xfrm>
            <a:off x="3228399" y="6611017"/>
            <a:ext cx="3401320" cy="497704"/>
            <a:chOff x="524435" y="1986144"/>
            <a:chExt cx="2319082" cy="339344"/>
          </a:xfrm>
        </p:grpSpPr>
        <p:sp>
          <p:nvSpPr>
            <p:cNvPr id="39" name="TextBox 38">
              <a:extLst>
                <a:ext uri="{FF2B5EF4-FFF2-40B4-BE49-F238E27FC236}">
                  <a16:creationId xmlns:a16="http://schemas.microsoft.com/office/drawing/2014/main" id="{4CB5BEE8-C86B-8FCB-1FBF-31963BE62CBB}"/>
                </a:ext>
              </a:extLst>
            </p:cNvPr>
            <p:cNvSpPr txBox="1"/>
            <p:nvPr/>
          </p:nvSpPr>
          <p:spPr>
            <a:xfrm>
              <a:off x="524435" y="1986144"/>
              <a:ext cx="2319082"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Installation</a:t>
              </a:r>
            </a:p>
          </p:txBody>
        </p:sp>
        <p:sp>
          <p:nvSpPr>
            <p:cNvPr id="40" name="Half Frame 39">
              <a:extLst>
                <a:ext uri="{FF2B5EF4-FFF2-40B4-BE49-F238E27FC236}">
                  <a16:creationId xmlns:a16="http://schemas.microsoft.com/office/drawing/2014/main" id="{2C7235AE-0E5C-81B4-EE7F-FCA26D956D8E}"/>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41" name="Group 40">
            <a:extLst>
              <a:ext uri="{FF2B5EF4-FFF2-40B4-BE49-F238E27FC236}">
                <a16:creationId xmlns:a16="http://schemas.microsoft.com/office/drawing/2014/main" id="{49698838-238A-9413-AB01-102028081C41}"/>
              </a:ext>
            </a:extLst>
          </p:cNvPr>
          <p:cNvGrpSpPr/>
          <p:nvPr/>
        </p:nvGrpSpPr>
        <p:grpSpPr>
          <a:xfrm>
            <a:off x="6781988" y="6611017"/>
            <a:ext cx="3752892" cy="523884"/>
            <a:chOff x="524435" y="1986144"/>
            <a:chExt cx="2319082" cy="357194"/>
          </a:xfrm>
        </p:grpSpPr>
        <p:sp>
          <p:nvSpPr>
            <p:cNvPr id="42" name="TextBox 41">
              <a:extLst>
                <a:ext uri="{FF2B5EF4-FFF2-40B4-BE49-F238E27FC236}">
                  <a16:creationId xmlns:a16="http://schemas.microsoft.com/office/drawing/2014/main" id="{F8A41483-F55D-5F46-70D4-2F71591ADB2B}"/>
                </a:ext>
              </a:extLst>
            </p:cNvPr>
            <p:cNvSpPr txBox="1"/>
            <p:nvPr/>
          </p:nvSpPr>
          <p:spPr>
            <a:xfrm>
              <a:off x="524435" y="1986144"/>
              <a:ext cx="2319082"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Inspection</a:t>
              </a:r>
            </a:p>
          </p:txBody>
        </p:sp>
        <p:sp>
          <p:nvSpPr>
            <p:cNvPr id="43" name="Half Frame 42">
              <a:extLst>
                <a:ext uri="{FF2B5EF4-FFF2-40B4-BE49-F238E27FC236}">
                  <a16:creationId xmlns:a16="http://schemas.microsoft.com/office/drawing/2014/main" id="{54622570-F480-7F44-0F2B-1CBD95A5B113}"/>
                </a:ext>
              </a:extLst>
            </p:cNvPr>
            <p:cNvSpPr/>
            <p:nvPr/>
          </p:nvSpPr>
          <p:spPr>
            <a:xfrm rot="16200000">
              <a:off x="862289" y="187098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44" name="Group 43">
            <a:extLst>
              <a:ext uri="{FF2B5EF4-FFF2-40B4-BE49-F238E27FC236}">
                <a16:creationId xmlns:a16="http://schemas.microsoft.com/office/drawing/2014/main" id="{C39D45AC-9F9A-50E9-A046-42505E4CC7F5}"/>
              </a:ext>
            </a:extLst>
          </p:cNvPr>
          <p:cNvGrpSpPr/>
          <p:nvPr/>
        </p:nvGrpSpPr>
        <p:grpSpPr>
          <a:xfrm>
            <a:off x="3228399" y="7320649"/>
            <a:ext cx="4300193" cy="497704"/>
            <a:chOff x="524435" y="1986144"/>
            <a:chExt cx="2931950" cy="339344"/>
          </a:xfrm>
        </p:grpSpPr>
        <p:sp>
          <p:nvSpPr>
            <p:cNvPr id="45" name="TextBox 44">
              <a:extLst>
                <a:ext uri="{FF2B5EF4-FFF2-40B4-BE49-F238E27FC236}">
                  <a16:creationId xmlns:a16="http://schemas.microsoft.com/office/drawing/2014/main" id="{3BE3A1C3-D27C-CDFA-7D9B-EBD264112453}"/>
                </a:ext>
              </a:extLst>
            </p:cNvPr>
            <p:cNvSpPr txBox="1"/>
            <p:nvPr/>
          </p:nvSpPr>
          <p:spPr>
            <a:xfrm>
              <a:off x="524435" y="1986144"/>
              <a:ext cx="2931950"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Monitoring &amp; Commissioning</a:t>
              </a:r>
            </a:p>
          </p:txBody>
        </p:sp>
        <p:sp>
          <p:nvSpPr>
            <p:cNvPr id="46" name="Half Frame 45">
              <a:extLst>
                <a:ext uri="{FF2B5EF4-FFF2-40B4-BE49-F238E27FC236}">
                  <a16:creationId xmlns:a16="http://schemas.microsoft.com/office/drawing/2014/main" id="{EE6D97CE-A45C-B6E4-EE01-1471A41974ED}"/>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47" name="Group 46">
            <a:extLst>
              <a:ext uri="{FF2B5EF4-FFF2-40B4-BE49-F238E27FC236}">
                <a16:creationId xmlns:a16="http://schemas.microsoft.com/office/drawing/2014/main" id="{87C3032D-2DE8-B23C-295E-6BC3F4E5EF16}"/>
              </a:ext>
            </a:extLst>
          </p:cNvPr>
          <p:cNvGrpSpPr/>
          <p:nvPr/>
        </p:nvGrpSpPr>
        <p:grpSpPr>
          <a:xfrm>
            <a:off x="3228399" y="9477995"/>
            <a:ext cx="3401320" cy="497704"/>
            <a:chOff x="524435" y="1986144"/>
            <a:chExt cx="2319082" cy="339344"/>
          </a:xfrm>
        </p:grpSpPr>
        <p:sp>
          <p:nvSpPr>
            <p:cNvPr id="48" name="TextBox 47">
              <a:extLst>
                <a:ext uri="{FF2B5EF4-FFF2-40B4-BE49-F238E27FC236}">
                  <a16:creationId xmlns:a16="http://schemas.microsoft.com/office/drawing/2014/main" id="{893F0880-22A4-9CD3-9A36-36CA1C8321AA}"/>
                </a:ext>
              </a:extLst>
            </p:cNvPr>
            <p:cNvSpPr txBox="1"/>
            <p:nvPr/>
          </p:nvSpPr>
          <p:spPr>
            <a:xfrm>
              <a:off x="524435" y="1986144"/>
              <a:ext cx="2319082"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Maintenance</a:t>
              </a:r>
            </a:p>
          </p:txBody>
        </p:sp>
        <p:sp>
          <p:nvSpPr>
            <p:cNvPr id="49" name="Half Frame 48">
              <a:extLst>
                <a:ext uri="{FF2B5EF4-FFF2-40B4-BE49-F238E27FC236}">
                  <a16:creationId xmlns:a16="http://schemas.microsoft.com/office/drawing/2014/main" id="{AA9E69E1-8269-0C62-3560-FE4C51C6E802}"/>
                </a:ext>
              </a:extLst>
            </p:cNvPr>
            <p:cNvSpPr/>
            <p:nvPr/>
          </p:nvSpPr>
          <p:spPr>
            <a:xfrm rot="16200000">
              <a:off x="977154" y="185313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62" name="Group 61">
            <a:extLst>
              <a:ext uri="{FF2B5EF4-FFF2-40B4-BE49-F238E27FC236}">
                <a16:creationId xmlns:a16="http://schemas.microsoft.com/office/drawing/2014/main" id="{88554569-9B86-418A-78E5-C9C37BCAFF3A}"/>
              </a:ext>
            </a:extLst>
          </p:cNvPr>
          <p:cNvGrpSpPr/>
          <p:nvPr/>
        </p:nvGrpSpPr>
        <p:grpSpPr>
          <a:xfrm>
            <a:off x="3004022" y="2449017"/>
            <a:ext cx="288395" cy="201168"/>
            <a:chOff x="9247225" y="3801293"/>
            <a:chExt cx="196633" cy="137160"/>
          </a:xfrm>
        </p:grpSpPr>
        <p:sp>
          <p:nvSpPr>
            <p:cNvPr id="55" name="Isosceles Triangle 54">
              <a:extLst>
                <a:ext uri="{FF2B5EF4-FFF2-40B4-BE49-F238E27FC236}">
                  <a16:creationId xmlns:a16="http://schemas.microsoft.com/office/drawing/2014/main" id="{DEE63454-4A9F-8B13-29CE-032197C192D0}"/>
                </a:ext>
              </a:extLst>
            </p:cNvPr>
            <p:cNvSpPr/>
            <p:nvPr/>
          </p:nvSpPr>
          <p:spPr>
            <a:xfrm rot="2644445" flipH="1">
              <a:off x="9247225"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1" name="Isosceles Triangle 60">
              <a:extLst>
                <a:ext uri="{FF2B5EF4-FFF2-40B4-BE49-F238E27FC236}">
                  <a16:creationId xmlns:a16="http://schemas.microsoft.com/office/drawing/2014/main" id="{15174FB0-2B42-C08A-D555-ECD9CC379C81}"/>
                </a:ext>
              </a:extLst>
            </p:cNvPr>
            <p:cNvSpPr/>
            <p:nvPr/>
          </p:nvSpPr>
          <p:spPr>
            <a:xfrm rot="18955555">
              <a:off x="9306698"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grpSp>
        <p:nvGrpSpPr>
          <p:cNvPr id="63" name="Group 62">
            <a:extLst>
              <a:ext uri="{FF2B5EF4-FFF2-40B4-BE49-F238E27FC236}">
                <a16:creationId xmlns:a16="http://schemas.microsoft.com/office/drawing/2014/main" id="{26D1EABD-80E0-4302-6006-CBF58CE5E5AC}"/>
              </a:ext>
            </a:extLst>
          </p:cNvPr>
          <p:cNvGrpSpPr/>
          <p:nvPr/>
        </p:nvGrpSpPr>
        <p:grpSpPr>
          <a:xfrm>
            <a:off x="6287164" y="2449017"/>
            <a:ext cx="288395" cy="201168"/>
            <a:chOff x="9247225" y="3801293"/>
            <a:chExt cx="196633" cy="137160"/>
          </a:xfrm>
        </p:grpSpPr>
        <p:sp>
          <p:nvSpPr>
            <p:cNvPr id="64" name="Isosceles Triangle 63">
              <a:extLst>
                <a:ext uri="{FF2B5EF4-FFF2-40B4-BE49-F238E27FC236}">
                  <a16:creationId xmlns:a16="http://schemas.microsoft.com/office/drawing/2014/main" id="{571E4C4D-8179-9049-13CF-140C2E2881A8}"/>
                </a:ext>
              </a:extLst>
            </p:cNvPr>
            <p:cNvSpPr/>
            <p:nvPr/>
          </p:nvSpPr>
          <p:spPr>
            <a:xfrm rot="2644445" flipH="1">
              <a:off x="9247225"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5" name="Isosceles Triangle 64">
              <a:extLst>
                <a:ext uri="{FF2B5EF4-FFF2-40B4-BE49-F238E27FC236}">
                  <a16:creationId xmlns:a16="http://schemas.microsoft.com/office/drawing/2014/main" id="{A683AB76-8AF7-ABAD-A179-9EAE63398986}"/>
                </a:ext>
              </a:extLst>
            </p:cNvPr>
            <p:cNvSpPr/>
            <p:nvPr/>
          </p:nvSpPr>
          <p:spPr>
            <a:xfrm rot="18955555">
              <a:off x="9306698"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sp>
        <p:nvSpPr>
          <p:cNvPr id="66" name="Isosceles Triangle 65">
            <a:extLst>
              <a:ext uri="{FF2B5EF4-FFF2-40B4-BE49-F238E27FC236}">
                <a16:creationId xmlns:a16="http://schemas.microsoft.com/office/drawing/2014/main" id="{4F433F65-05FA-C9CE-944E-CEB3D58E46E7}"/>
              </a:ext>
            </a:extLst>
          </p:cNvPr>
          <p:cNvSpPr/>
          <p:nvPr/>
        </p:nvSpPr>
        <p:spPr>
          <a:xfrm rot="18844445" flipH="1">
            <a:off x="4561583" y="2779725"/>
            <a:ext cx="201168" cy="201168"/>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7" name="Isosceles Triangle 66">
            <a:extLst>
              <a:ext uri="{FF2B5EF4-FFF2-40B4-BE49-F238E27FC236}">
                <a16:creationId xmlns:a16="http://schemas.microsoft.com/office/drawing/2014/main" id="{E9318FDE-1B0A-2F8D-E249-6D232E1CE57E}"/>
              </a:ext>
            </a:extLst>
          </p:cNvPr>
          <p:cNvSpPr/>
          <p:nvPr/>
        </p:nvSpPr>
        <p:spPr>
          <a:xfrm rot="18844445" flipH="1">
            <a:off x="4580190" y="4136238"/>
            <a:ext cx="201168" cy="201168"/>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8" name="Isosceles Triangle 67">
            <a:extLst>
              <a:ext uri="{FF2B5EF4-FFF2-40B4-BE49-F238E27FC236}">
                <a16:creationId xmlns:a16="http://schemas.microsoft.com/office/drawing/2014/main" id="{1769F42C-840C-8E0A-1D81-63AD677F034D}"/>
              </a:ext>
            </a:extLst>
          </p:cNvPr>
          <p:cNvSpPr/>
          <p:nvPr/>
        </p:nvSpPr>
        <p:spPr>
          <a:xfrm rot="18844445" flipH="1">
            <a:off x="4560112" y="6311906"/>
            <a:ext cx="201168" cy="201168"/>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9" name="Isosceles Triangle 68">
            <a:extLst>
              <a:ext uri="{FF2B5EF4-FFF2-40B4-BE49-F238E27FC236}">
                <a16:creationId xmlns:a16="http://schemas.microsoft.com/office/drawing/2014/main" id="{ED51BC78-B5AD-AEFE-99BC-EF3DAB4CAC67}"/>
              </a:ext>
            </a:extLst>
          </p:cNvPr>
          <p:cNvSpPr/>
          <p:nvPr/>
        </p:nvSpPr>
        <p:spPr>
          <a:xfrm rot="18844445" flipH="1">
            <a:off x="4560367" y="7830585"/>
            <a:ext cx="201168" cy="201168"/>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0" name="Isosceles Triangle 69">
            <a:extLst>
              <a:ext uri="{FF2B5EF4-FFF2-40B4-BE49-F238E27FC236}">
                <a16:creationId xmlns:a16="http://schemas.microsoft.com/office/drawing/2014/main" id="{E2CE0875-3301-6BB7-D36D-800E6EA99947}"/>
              </a:ext>
            </a:extLst>
          </p:cNvPr>
          <p:cNvSpPr/>
          <p:nvPr/>
        </p:nvSpPr>
        <p:spPr>
          <a:xfrm rot="18844445" flipH="1">
            <a:off x="4560367" y="8662968"/>
            <a:ext cx="201168" cy="201168"/>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nvGrpSpPr>
          <p:cNvPr id="71" name="Group 70">
            <a:extLst>
              <a:ext uri="{FF2B5EF4-FFF2-40B4-BE49-F238E27FC236}">
                <a16:creationId xmlns:a16="http://schemas.microsoft.com/office/drawing/2014/main" id="{4235FCE4-362D-8A69-47CD-77688A5B5857}"/>
              </a:ext>
            </a:extLst>
          </p:cNvPr>
          <p:cNvGrpSpPr/>
          <p:nvPr/>
        </p:nvGrpSpPr>
        <p:grpSpPr>
          <a:xfrm>
            <a:off x="6322783" y="5277520"/>
            <a:ext cx="288395" cy="201168"/>
            <a:chOff x="9247225" y="3801293"/>
            <a:chExt cx="196633" cy="137160"/>
          </a:xfrm>
        </p:grpSpPr>
        <p:sp>
          <p:nvSpPr>
            <p:cNvPr id="72" name="Isosceles Triangle 71">
              <a:extLst>
                <a:ext uri="{FF2B5EF4-FFF2-40B4-BE49-F238E27FC236}">
                  <a16:creationId xmlns:a16="http://schemas.microsoft.com/office/drawing/2014/main" id="{A2D5FBE1-D0CC-91E4-BC24-DADD0021D430}"/>
                </a:ext>
              </a:extLst>
            </p:cNvPr>
            <p:cNvSpPr/>
            <p:nvPr/>
          </p:nvSpPr>
          <p:spPr>
            <a:xfrm rot="2644445" flipH="1">
              <a:off x="9247225"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3" name="Isosceles Triangle 72">
              <a:extLst>
                <a:ext uri="{FF2B5EF4-FFF2-40B4-BE49-F238E27FC236}">
                  <a16:creationId xmlns:a16="http://schemas.microsoft.com/office/drawing/2014/main" id="{6F9F199D-CA6E-8C55-6C97-AFC6E2E711C4}"/>
                </a:ext>
              </a:extLst>
            </p:cNvPr>
            <p:cNvSpPr/>
            <p:nvPr/>
          </p:nvSpPr>
          <p:spPr>
            <a:xfrm rot="18955555">
              <a:off x="9306698"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grpSp>
        <p:nvGrpSpPr>
          <p:cNvPr id="77" name="Group 76">
            <a:extLst>
              <a:ext uri="{FF2B5EF4-FFF2-40B4-BE49-F238E27FC236}">
                <a16:creationId xmlns:a16="http://schemas.microsoft.com/office/drawing/2014/main" id="{5D9EF45F-61B3-763A-104C-20B4C86E252A}"/>
              </a:ext>
            </a:extLst>
          </p:cNvPr>
          <p:cNvGrpSpPr/>
          <p:nvPr/>
        </p:nvGrpSpPr>
        <p:grpSpPr>
          <a:xfrm>
            <a:off x="6322783" y="6733998"/>
            <a:ext cx="288395" cy="201168"/>
            <a:chOff x="9247225" y="3801293"/>
            <a:chExt cx="196633" cy="137160"/>
          </a:xfrm>
        </p:grpSpPr>
        <p:sp>
          <p:nvSpPr>
            <p:cNvPr id="78" name="Isosceles Triangle 77">
              <a:extLst>
                <a:ext uri="{FF2B5EF4-FFF2-40B4-BE49-F238E27FC236}">
                  <a16:creationId xmlns:a16="http://schemas.microsoft.com/office/drawing/2014/main" id="{929856FE-2A8D-5DB8-AE7D-2F5BE242EB08}"/>
                </a:ext>
              </a:extLst>
            </p:cNvPr>
            <p:cNvSpPr/>
            <p:nvPr/>
          </p:nvSpPr>
          <p:spPr>
            <a:xfrm rot="2644445" flipH="1">
              <a:off x="9247225"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9" name="Isosceles Triangle 78">
              <a:extLst>
                <a:ext uri="{FF2B5EF4-FFF2-40B4-BE49-F238E27FC236}">
                  <a16:creationId xmlns:a16="http://schemas.microsoft.com/office/drawing/2014/main" id="{8C170C6F-C302-D494-0869-F6F8377CE439}"/>
                </a:ext>
              </a:extLst>
            </p:cNvPr>
            <p:cNvSpPr/>
            <p:nvPr/>
          </p:nvSpPr>
          <p:spPr>
            <a:xfrm rot="18955555">
              <a:off x="9306698"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grpSp>
        <p:nvGrpSpPr>
          <p:cNvPr id="82" name="Group 81">
            <a:extLst>
              <a:ext uri="{FF2B5EF4-FFF2-40B4-BE49-F238E27FC236}">
                <a16:creationId xmlns:a16="http://schemas.microsoft.com/office/drawing/2014/main" id="{84C9FECA-005A-6997-2B17-F3B3092642E2}"/>
              </a:ext>
            </a:extLst>
          </p:cNvPr>
          <p:cNvGrpSpPr/>
          <p:nvPr/>
        </p:nvGrpSpPr>
        <p:grpSpPr>
          <a:xfrm>
            <a:off x="3228399" y="2281897"/>
            <a:ext cx="3553590" cy="485392"/>
            <a:chOff x="524435" y="1986144"/>
            <a:chExt cx="1721224" cy="330949"/>
          </a:xfrm>
        </p:grpSpPr>
        <p:sp>
          <p:nvSpPr>
            <p:cNvPr id="83" name="TextBox 82">
              <a:extLst>
                <a:ext uri="{FF2B5EF4-FFF2-40B4-BE49-F238E27FC236}">
                  <a16:creationId xmlns:a16="http://schemas.microsoft.com/office/drawing/2014/main" id="{2DD520B7-3938-926F-E2A8-DADEAAE57249}"/>
                </a:ext>
              </a:extLst>
            </p:cNvPr>
            <p:cNvSpPr txBox="1"/>
            <p:nvPr/>
          </p:nvSpPr>
          <p:spPr>
            <a:xfrm>
              <a:off x="524435" y="1986144"/>
              <a:ext cx="1721224"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Prospective Customer</a:t>
              </a:r>
            </a:p>
          </p:txBody>
        </p:sp>
        <p:sp>
          <p:nvSpPr>
            <p:cNvPr id="84" name="Half Frame 83">
              <a:extLst>
                <a:ext uri="{FF2B5EF4-FFF2-40B4-BE49-F238E27FC236}">
                  <a16:creationId xmlns:a16="http://schemas.microsoft.com/office/drawing/2014/main" id="{6E9D8AB4-C640-596A-4FB6-CDEFD0B9F832}"/>
                </a:ext>
              </a:extLst>
            </p:cNvPr>
            <p:cNvSpPr/>
            <p:nvPr/>
          </p:nvSpPr>
          <p:spPr>
            <a:xfrm rot="16200000">
              <a:off x="926918" y="1844740"/>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grpSp>
        <p:nvGrpSpPr>
          <p:cNvPr id="85" name="Group 84">
            <a:extLst>
              <a:ext uri="{FF2B5EF4-FFF2-40B4-BE49-F238E27FC236}">
                <a16:creationId xmlns:a16="http://schemas.microsoft.com/office/drawing/2014/main" id="{B1EDC317-39E3-0E0B-AE5D-C3C3F2C71BC3}"/>
              </a:ext>
            </a:extLst>
          </p:cNvPr>
          <p:cNvGrpSpPr/>
          <p:nvPr/>
        </p:nvGrpSpPr>
        <p:grpSpPr>
          <a:xfrm>
            <a:off x="3049602" y="8114038"/>
            <a:ext cx="3732387" cy="494419"/>
            <a:chOff x="524435" y="1986144"/>
            <a:chExt cx="1721224" cy="337104"/>
          </a:xfrm>
        </p:grpSpPr>
        <p:sp>
          <p:nvSpPr>
            <p:cNvPr id="86" name="TextBox 85">
              <a:extLst>
                <a:ext uri="{FF2B5EF4-FFF2-40B4-BE49-F238E27FC236}">
                  <a16:creationId xmlns:a16="http://schemas.microsoft.com/office/drawing/2014/main" id="{C76AB121-AC7D-208E-3BDF-D38CC76313F2}"/>
                </a:ext>
              </a:extLst>
            </p:cNvPr>
            <p:cNvSpPr txBox="1"/>
            <p:nvPr/>
          </p:nvSpPr>
          <p:spPr>
            <a:xfrm>
              <a:off x="524435" y="1986144"/>
              <a:ext cx="1721224" cy="278354"/>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Owner’s Manual</a:t>
              </a:r>
            </a:p>
          </p:txBody>
        </p:sp>
        <p:sp>
          <p:nvSpPr>
            <p:cNvPr id="87" name="Half Frame 86">
              <a:extLst>
                <a:ext uri="{FF2B5EF4-FFF2-40B4-BE49-F238E27FC236}">
                  <a16:creationId xmlns:a16="http://schemas.microsoft.com/office/drawing/2014/main" id="{D7B0CCA6-BB78-A7EA-8CE2-7F3F4CF15F21}"/>
                </a:ext>
              </a:extLst>
            </p:cNvPr>
            <p:cNvSpPr/>
            <p:nvPr/>
          </p:nvSpPr>
          <p:spPr>
            <a:xfrm rot="16200000">
              <a:off x="1008706" y="1850895"/>
              <a:ext cx="170329" cy="774377"/>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053">
                <a:solidFill>
                  <a:srgbClr val="003262"/>
                </a:solidFill>
                <a:latin typeface="Calibri" panose="020F0502020204030204"/>
              </a:endParaRPr>
            </a:p>
          </p:txBody>
        </p:sp>
      </p:grpSp>
      <p:sp>
        <p:nvSpPr>
          <p:cNvPr id="88" name="Isosceles Triangle 87">
            <a:extLst>
              <a:ext uri="{FF2B5EF4-FFF2-40B4-BE49-F238E27FC236}">
                <a16:creationId xmlns:a16="http://schemas.microsoft.com/office/drawing/2014/main" id="{BCC0780A-A483-38BD-8EBB-94CBA334D0E1}"/>
              </a:ext>
            </a:extLst>
          </p:cNvPr>
          <p:cNvSpPr/>
          <p:nvPr/>
        </p:nvSpPr>
        <p:spPr>
          <a:xfrm rot="18844445" flipH="1">
            <a:off x="4580187" y="7172270"/>
            <a:ext cx="201168" cy="201168"/>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nvGrpSpPr>
          <p:cNvPr id="107" name="Group 106">
            <a:extLst>
              <a:ext uri="{FF2B5EF4-FFF2-40B4-BE49-F238E27FC236}">
                <a16:creationId xmlns:a16="http://schemas.microsoft.com/office/drawing/2014/main" id="{4049B51E-7E0A-4DCA-9BB7-08F2227FF553}"/>
              </a:ext>
            </a:extLst>
          </p:cNvPr>
          <p:cNvGrpSpPr/>
          <p:nvPr/>
        </p:nvGrpSpPr>
        <p:grpSpPr>
          <a:xfrm>
            <a:off x="12336780" y="2615479"/>
            <a:ext cx="4825525" cy="3998902"/>
            <a:chOff x="8157882" y="1399979"/>
            <a:chExt cx="3290131" cy="2726524"/>
          </a:xfrm>
        </p:grpSpPr>
        <p:sp>
          <p:nvSpPr>
            <p:cNvPr id="106" name="Rectangle 105">
              <a:extLst>
                <a:ext uri="{FF2B5EF4-FFF2-40B4-BE49-F238E27FC236}">
                  <a16:creationId xmlns:a16="http://schemas.microsoft.com/office/drawing/2014/main" id="{C6A159D2-2B69-3779-AEFB-9BC8A4348CBB}"/>
                </a:ext>
              </a:extLst>
            </p:cNvPr>
            <p:cNvSpPr/>
            <p:nvPr/>
          </p:nvSpPr>
          <p:spPr>
            <a:xfrm>
              <a:off x="8157882" y="1399979"/>
              <a:ext cx="3290131" cy="27265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srgbClr val="F2F2F2"/>
                </a:solidFill>
                <a:latin typeface="Calibri" panose="020F0502020204030204"/>
              </a:endParaRPr>
            </a:p>
          </p:txBody>
        </p:sp>
        <p:sp>
          <p:nvSpPr>
            <p:cNvPr id="89" name="TextBox 88">
              <a:extLst>
                <a:ext uri="{FF2B5EF4-FFF2-40B4-BE49-F238E27FC236}">
                  <a16:creationId xmlns:a16="http://schemas.microsoft.com/office/drawing/2014/main" id="{BC537938-BA81-78E6-B145-6B176A044F50}"/>
                </a:ext>
              </a:extLst>
            </p:cNvPr>
            <p:cNvSpPr txBox="1"/>
            <p:nvPr/>
          </p:nvSpPr>
          <p:spPr>
            <a:xfrm>
              <a:off x="8327722" y="1524310"/>
              <a:ext cx="913063" cy="278354"/>
            </a:xfrm>
            <a:prstGeom prst="rect">
              <a:avLst/>
            </a:prstGeom>
            <a:solidFill>
              <a:schemeClr val="accent1">
                <a:lumMod val="20000"/>
                <a:lumOff val="80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1</a:t>
              </a:r>
            </a:p>
          </p:txBody>
        </p:sp>
        <p:sp>
          <p:nvSpPr>
            <p:cNvPr id="90" name="TextBox 89">
              <a:extLst>
                <a:ext uri="{FF2B5EF4-FFF2-40B4-BE49-F238E27FC236}">
                  <a16:creationId xmlns:a16="http://schemas.microsoft.com/office/drawing/2014/main" id="{3FFABD98-36A1-0D93-25B2-8AF0D5BB4A26}"/>
                </a:ext>
              </a:extLst>
            </p:cNvPr>
            <p:cNvSpPr txBox="1"/>
            <p:nvPr/>
          </p:nvSpPr>
          <p:spPr>
            <a:xfrm>
              <a:off x="9343563" y="1442905"/>
              <a:ext cx="2047211" cy="493754"/>
            </a:xfrm>
            <a:prstGeom prst="rect">
              <a:avLst/>
            </a:prstGeom>
            <a:noFill/>
          </p:spPr>
          <p:txBody>
            <a:bodyPr wrap="square" rtlCol="0">
              <a:spAutoFit/>
            </a:bodyPr>
            <a:lstStyle/>
            <a:p>
              <a:pPr defTabSz="1341150"/>
              <a:r>
                <a:rPr lang="en-US" sz="2053" dirty="0">
                  <a:solidFill>
                    <a:srgbClr val="F2F2F2"/>
                  </a:solidFill>
                  <a:latin typeface="Calibri" panose="020F0502020204030204"/>
                </a:rPr>
                <a:t>Forecast # units, install date</a:t>
              </a:r>
            </a:p>
          </p:txBody>
        </p:sp>
        <p:sp>
          <p:nvSpPr>
            <p:cNvPr id="91" name="TextBox 90">
              <a:extLst>
                <a:ext uri="{FF2B5EF4-FFF2-40B4-BE49-F238E27FC236}">
                  <a16:creationId xmlns:a16="http://schemas.microsoft.com/office/drawing/2014/main" id="{AA030373-65D7-0C5C-3C9B-7DBA768D4430}"/>
                </a:ext>
              </a:extLst>
            </p:cNvPr>
            <p:cNvSpPr txBox="1"/>
            <p:nvPr/>
          </p:nvSpPr>
          <p:spPr>
            <a:xfrm>
              <a:off x="8319704" y="2026271"/>
              <a:ext cx="913063" cy="278354"/>
            </a:xfrm>
            <a:prstGeom prst="rect">
              <a:avLst/>
            </a:prstGeom>
            <a:solidFill>
              <a:schemeClr val="accent1">
                <a:lumMod val="40000"/>
                <a:lumOff val="60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2</a:t>
              </a:r>
            </a:p>
          </p:txBody>
        </p:sp>
        <p:sp>
          <p:nvSpPr>
            <p:cNvPr id="92" name="TextBox 91">
              <a:extLst>
                <a:ext uri="{FF2B5EF4-FFF2-40B4-BE49-F238E27FC236}">
                  <a16:creationId xmlns:a16="http://schemas.microsoft.com/office/drawing/2014/main" id="{F73B9A3F-542E-848A-8431-BDC406871A13}"/>
                </a:ext>
              </a:extLst>
            </p:cNvPr>
            <p:cNvSpPr txBox="1"/>
            <p:nvPr/>
          </p:nvSpPr>
          <p:spPr>
            <a:xfrm>
              <a:off x="9337965" y="2026271"/>
              <a:ext cx="2047211" cy="278354"/>
            </a:xfrm>
            <a:prstGeom prst="rect">
              <a:avLst/>
            </a:prstGeom>
            <a:noFill/>
          </p:spPr>
          <p:txBody>
            <a:bodyPr wrap="square" rtlCol="0">
              <a:spAutoFit/>
            </a:bodyPr>
            <a:lstStyle/>
            <a:p>
              <a:pPr defTabSz="1341150"/>
              <a:r>
                <a:rPr lang="en-US" sz="2053" dirty="0">
                  <a:solidFill>
                    <a:srgbClr val="F2F2F2"/>
                  </a:solidFill>
                  <a:latin typeface="Calibri" panose="020F0502020204030204"/>
                </a:rPr>
                <a:t>Contract # units, date</a:t>
              </a:r>
            </a:p>
          </p:txBody>
        </p:sp>
        <p:sp>
          <p:nvSpPr>
            <p:cNvPr id="93" name="TextBox 92">
              <a:extLst>
                <a:ext uri="{FF2B5EF4-FFF2-40B4-BE49-F238E27FC236}">
                  <a16:creationId xmlns:a16="http://schemas.microsoft.com/office/drawing/2014/main" id="{39F65EE7-732C-2B02-2BE7-CBCF8768A992}"/>
                </a:ext>
              </a:extLst>
            </p:cNvPr>
            <p:cNvSpPr txBox="1"/>
            <p:nvPr/>
          </p:nvSpPr>
          <p:spPr>
            <a:xfrm>
              <a:off x="8327722" y="2564092"/>
              <a:ext cx="913063" cy="278354"/>
            </a:xfrm>
            <a:prstGeom prst="rect">
              <a:avLst/>
            </a:prstGeom>
            <a:solidFill>
              <a:schemeClr val="accent1">
                <a:lumMod val="60000"/>
                <a:lumOff val="40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3</a:t>
              </a:r>
            </a:p>
          </p:txBody>
        </p:sp>
        <p:sp>
          <p:nvSpPr>
            <p:cNvPr id="94" name="TextBox 93">
              <a:extLst>
                <a:ext uri="{FF2B5EF4-FFF2-40B4-BE49-F238E27FC236}">
                  <a16:creationId xmlns:a16="http://schemas.microsoft.com/office/drawing/2014/main" id="{86444EC1-E646-BE3B-DD3F-6558D033011F}"/>
                </a:ext>
              </a:extLst>
            </p:cNvPr>
            <p:cNvSpPr txBox="1"/>
            <p:nvPr/>
          </p:nvSpPr>
          <p:spPr>
            <a:xfrm>
              <a:off x="9337965" y="2454340"/>
              <a:ext cx="2047211" cy="493754"/>
            </a:xfrm>
            <a:prstGeom prst="rect">
              <a:avLst/>
            </a:prstGeom>
            <a:noFill/>
          </p:spPr>
          <p:txBody>
            <a:bodyPr wrap="square" rtlCol="0">
              <a:spAutoFit/>
            </a:bodyPr>
            <a:lstStyle/>
            <a:p>
              <a:pPr defTabSz="1341150"/>
              <a:r>
                <a:rPr lang="en-US" sz="2053" dirty="0">
                  <a:solidFill>
                    <a:srgbClr val="F2F2F2"/>
                  </a:solidFill>
                  <a:latin typeface="Calibri" panose="020F0502020204030204"/>
                </a:rPr>
                <a:t>Design Review Prior to Submission for Permitting</a:t>
              </a:r>
            </a:p>
          </p:txBody>
        </p:sp>
        <p:sp>
          <p:nvSpPr>
            <p:cNvPr id="95" name="TextBox 94">
              <a:extLst>
                <a:ext uri="{FF2B5EF4-FFF2-40B4-BE49-F238E27FC236}">
                  <a16:creationId xmlns:a16="http://schemas.microsoft.com/office/drawing/2014/main" id="{F408F760-C9B1-1970-FE49-EE5D037B4CDE}"/>
                </a:ext>
              </a:extLst>
            </p:cNvPr>
            <p:cNvSpPr txBox="1"/>
            <p:nvPr/>
          </p:nvSpPr>
          <p:spPr>
            <a:xfrm>
              <a:off x="8327722" y="3121376"/>
              <a:ext cx="913063" cy="278354"/>
            </a:xfrm>
            <a:prstGeom prst="rect">
              <a:avLst/>
            </a:prstGeom>
            <a:solidFill>
              <a:schemeClr val="accent1"/>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4</a:t>
              </a:r>
            </a:p>
          </p:txBody>
        </p:sp>
        <p:sp>
          <p:nvSpPr>
            <p:cNvPr id="96" name="TextBox 95">
              <a:extLst>
                <a:ext uri="{FF2B5EF4-FFF2-40B4-BE49-F238E27FC236}">
                  <a16:creationId xmlns:a16="http://schemas.microsoft.com/office/drawing/2014/main" id="{F2945E8E-3471-FA4F-E21D-AB8ADE667635}"/>
                </a:ext>
              </a:extLst>
            </p:cNvPr>
            <p:cNvSpPr txBox="1"/>
            <p:nvPr/>
          </p:nvSpPr>
          <p:spPr>
            <a:xfrm>
              <a:off x="9337965" y="3121376"/>
              <a:ext cx="2047211" cy="278354"/>
            </a:xfrm>
            <a:prstGeom prst="rect">
              <a:avLst/>
            </a:prstGeom>
            <a:noFill/>
          </p:spPr>
          <p:txBody>
            <a:bodyPr wrap="square" rtlCol="0">
              <a:spAutoFit/>
            </a:bodyPr>
            <a:lstStyle/>
            <a:p>
              <a:pPr defTabSz="1341150"/>
              <a:r>
                <a:rPr lang="en-US" sz="2053" dirty="0">
                  <a:solidFill>
                    <a:srgbClr val="F2F2F2"/>
                  </a:solidFill>
                  <a:latin typeface="Calibri" panose="020F0502020204030204"/>
                </a:rPr>
                <a:t>Monitoring Setup</a:t>
              </a:r>
            </a:p>
          </p:txBody>
        </p:sp>
        <p:sp>
          <p:nvSpPr>
            <p:cNvPr id="97" name="TextBox 96">
              <a:extLst>
                <a:ext uri="{FF2B5EF4-FFF2-40B4-BE49-F238E27FC236}">
                  <a16:creationId xmlns:a16="http://schemas.microsoft.com/office/drawing/2014/main" id="{7E1A7320-942D-AB16-9559-3079E8D9B7BA}"/>
                </a:ext>
              </a:extLst>
            </p:cNvPr>
            <p:cNvSpPr txBox="1"/>
            <p:nvPr/>
          </p:nvSpPr>
          <p:spPr>
            <a:xfrm>
              <a:off x="8327722" y="3663563"/>
              <a:ext cx="913063" cy="278354"/>
            </a:xfrm>
            <a:prstGeom prst="rect">
              <a:avLst/>
            </a:prstGeom>
            <a:solidFill>
              <a:schemeClr val="accent1">
                <a:lumMod val="75000"/>
              </a:schemeClr>
            </a:solidFill>
            <a:scene3d>
              <a:camera prst="orthographicFront"/>
              <a:lightRig rig="threePt" dir="t"/>
            </a:scene3d>
            <a:sp3d>
              <a:bevelT w="165100" prst="coolSlant"/>
            </a:sp3d>
          </p:spPr>
          <p:txBody>
            <a:bodyPr wrap="square" rtlCol="0">
              <a:spAutoFit/>
            </a:bodyPr>
            <a:lstStyle/>
            <a:p>
              <a:pPr algn="ctr" defTabSz="1341150"/>
              <a:r>
                <a:rPr lang="en-US" sz="2053" cap="small" dirty="0">
                  <a:solidFill>
                    <a:srgbClr val="F2F2F2">
                      <a:lumMod val="10000"/>
                    </a:srgbClr>
                  </a:solidFill>
                  <a:latin typeface="Calibri" panose="020F0502020204030204"/>
                </a:rPr>
                <a:t>Step</a:t>
              </a:r>
              <a:r>
                <a:rPr lang="en-US" sz="2053" dirty="0">
                  <a:solidFill>
                    <a:srgbClr val="F2F2F2">
                      <a:lumMod val="10000"/>
                    </a:srgbClr>
                  </a:solidFill>
                  <a:latin typeface="Calibri" panose="020F0502020204030204"/>
                </a:rPr>
                <a:t> 5</a:t>
              </a:r>
            </a:p>
          </p:txBody>
        </p:sp>
        <p:sp>
          <p:nvSpPr>
            <p:cNvPr id="98" name="TextBox 97">
              <a:extLst>
                <a:ext uri="{FF2B5EF4-FFF2-40B4-BE49-F238E27FC236}">
                  <a16:creationId xmlns:a16="http://schemas.microsoft.com/office/drawing/2014/main" id="{C4A4C210-8058-56DD-7DE5-723F8C060249}"/>
                </a:ext>
              </a:extLst>
            </p:cNvPr>
            <p:cNvSpPr txBox="1"/>
            <p:nvPr/>
          </p:nvSpPr>
          <p:spPr>
            <a:xfrm>
              <a:off x="9337965" y="3663563"/>
              <a:ext cx="2047211" cy="278354"/>
            </a:xfrm>
            <a:prstGeom prst="rect">
              <a:avLst/>
            </a:prstGeom>
            <a:noFill/>
          </p:spPr>
          <p:txBody>
            <a:bodyPr wrap="square" rtlCol="0">
              <a:spAutoFit/>
            </a:bodyPr>
            <a:lstStyle/>
            <a:p>
              <a:pPr defTabSz="1341150"/>
              <a:r>
                <a:rPr lang="en-US" sz="2053" dirty="0">
                  <a:solidFill>
                    <a:srgbClr val="F2F2F2"/>
                  </a:solidFill>
                  <a:latin typeface="Calibri" panose="020F0502020204030204"/>
                </a:rPr>
                <a:t>Maintenance</a:t>
              </a:r>
            </a:p>
          </p:txBody>
        </p:sp>
      </p:grpSp>
      <p:grpSp>
        <p:nvGrpSpPr>
          <p:cNvPr id="103" name="Group 102">
            <a:extLst>
              <a:ext uri="{FF2B5EF4-FFF2-40B4-BE49-F238E27FC236}">
                <a16:creationId xmlns:a16="http://schemas.microsoft.com/office/drawing/2014/main" id="{D914BBA9-AA61-BC5A-A1D8-37181EEC8A78}"/>
              </a:ext>
            </a:extLst>
          </p:cNvPr>
          <p:cNvGrpSpPr/>
          <p:nvPr/>
        </p:nvGrpSpPr>
        <p:grpSpPr>
          <a:xfrm>
            <a:off x="7019586" y="7354297"/>
            <a:ext cx="3234296" cy="2041068"/>
            <a:chOff x="4980031" y="5014293"/>
            <a:chExt cx="2205202" cy="1391637"/>
          </a:xfrm>
        </p:grpSpPr>
        <p:pic>
          <p:nvPicPr>
            <p:cNvPr id="51" name="Picture 50">
              <a:extLst>
                <a:ext uri="{FF2B5EF4-FFF2-40B4-BE49-F238E27FC236}">
                  <a16:creationId xmlns:a16="http://schemas.microsoft.com/office/drawing/2014/main" id="{7F81B72E-3C90-C3D4-AF04-E7597617F565}"/>
                </a:ext>
              </a:extLst>
            </p:cNvPr>
            <p:cNvPicPr>
              <a:picLocks noChangeAspect="1"/>
            </p:cNvPicPr>
            <p:nvPr/>
          </p:nvPicPr>
          <p:blipFill>
            <a:blip r:embed="rId3"/>
            <a:stretch>
              <a:fillRect/>
            </a:stretch>
          </p:blipFill>
          <p:spPr>
            <a:xfrm>
              <a:off x="4980031" y="5014293"/>
              <a:ext cx="2205202" cy="1288054"/>
            </a:xfrm>
            <a:prstGeom prst="rect">
              <a:avLst/>
            </a:prstGeom>
          </p:spPr>
        </p:pic>
        <p:sp>
          <p:nvSpPr>
            <p:cNvPr id="102" name="Rectangle 101">
              <a:extLst>
                <a:ext uri="{FF2B5EF4-FFF2-40B4-BE49-F238E27FC236}">
                  <a16:creationId xmlns:a16="http://schemas.microsoft.com/office/drawing/2014/main" id="{347C1998-59B6-BDA7-5843-722599A0BE2A}"/>
                </a:ext>
              </a:extLst>
            </p:cNvPr>
            <p:cNvSpPr/>
            <p:nvPr/>
          </p:nvSpPr>
          <p:spPr>
            <a:xfrm>
              <a:off x="4980031" y="5871643"/>
              <a:ext cx="148643" cy="5342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41150"/>
              <a:endParaRPr lang="en-US" sz="2640">
                <a:solidFill>
                  <a:srgbClr val="F2F2F2"/>
                </a:solidFill>
                <a:latin typeface="Calibri" panose="020F0502020204030204"/>
              </a:endParaRPr>
            </a:p>
          </p:txBody>
        </p:sp>
      </p:grpSp>
      <p:grpSp>
        <p:nvGrpSpPr>
          <p:cNvPr id="18" name="Group 17">
            <a:extLst>
              <a:ext uri="{FF2B5EF4-FFF2-40B4-BE49-F238E27FC236}">
                <a16:creationId xmlns:a16="http://schemas.microsoft.com/office/drawing/2014/main" id="{86D4407B-BA95-DB8A-86D6-96EFF45FDBB0}"/>
              </a:ext>
            </a:extLst>
          </p:cNvPr>
          <p:cNvGrpSpPr/>
          <p:nvPr/>
        </p:nvGrpSpPr>
        <p:grpSpPr>
          <a:xfrm>
            <a:off x="708334" y="5447524"/>
            <a:ext cx="2866829" cy="1755142"/>
            <a:chOff x="482955" y="3714221"/>
            <a:chExt cx="1954656" cy="1196688"/>
          </a:xfrm>
        </p:grpSpPr>
        <p:cxnSp>
          <p:nvCxnSpPr>
            <p:cNvPr id="3" name="Straight Connector 2">
              <a:extLst>
                <a:ext uri="{FF2B5EF4-FFF2-40B4-BE49-F238E27FC236}">
                  <a16:creationId xmlns:a16="http://schemas.microsoft.com/office/drawing/2014/main" id="{090D67E6-A128-98B5-550C-F252A4EB85C4}"/>
                </a:ext>
              </a:extLst>
            </p:cNvPr>
            <p:cNvCxnSpPr>
              <a:stCxn id="1026" idx="1"/>
            </p:cNvCxnSpPr>
            <p:nvPr/>
          </p:nvCxnSpPr>
          <p:spPr>
            <a:xfrm flipV="1">
              <a:off x="2024392" y="3974286"/>
              <a:ext cx="393275" cy="423444"/>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C5F220E-5FC8-90B3-BEBC-7D359EBC1F9A}"/>
                </a:ext>
              </a:extLst>
            </p:cNvPr>
            <p:cNvCxnSpPr>
              <a:cxnSpLocks/>
            </p:cNvCxnSpPr>
            <p:nvPr/>
          </p:nvCxnSpPr>
          <p:spPr>
            <a:xfrm flipV="1">
              <a:off x="1888678" y="3831666"/>
              <a:ext cx="498479" cy="1807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0DD98C-9099-4B25-5D65-1CA7881F1942}"/>
                </a:ext>
              </a:extLst>
            </p:cNvPr>
            <p:cNvCxnSpPr>
              <a:cxnSpLocks/>
            </p:cNvCxnSpPr>
            <p:nvPr/>
          </p:nvCxnSpPr>
          <p:spPr>
            <a:xfrm flipV="1">
              <a:off x="1475091" y="3714221"/>
              <a:ext cx="962520" cy="144331"/>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3EF0423-1AFA-E22F-FB45-E821BFC9B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2955" y="3884551"/>
              <a:ext cx="1541437" cy="102635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6896CB9C-2CA6-2518-0010-CB80867C838B}"/>
              </a:ext>
            </a:extLst>
          </p:cNvPr>
          <p:cNvSpPr txBox="1"/>
          <p:nvPr/>
        </p:nvSpPr>
        <p:spPr>
          <a:xfrm>
            <a:off x="9696164" y="2039654"/>
            <a:ext cx="2524462" cy="408253"/>
          </a:xfrm>
          <a:prstGeom prst="rect">
            <a:avLst/>
          </a:prstGeom>
          <a:noFill/>
        </p:spPr>
        <p:txBody>
          <a:bodyPr wrap="square" rtlCol="0">
            <a:spAutoFit/>
          </a:bodyPr>
          <a:lstStyle/>
          <a:p>
            <a:pPr algn="ctr" defTabSz="1341150"/>
            <a:r>
              <a:rPr lang="en-US" sz="2053" dirty="0">
                <a:solidFill>
                  <a:srgbClr val="003262"/>
                </a:solidFill>
                <a:latin typeface="Calibri" panose="020F0502020204030204"/>
              </a:rPr>
              <a:t>Grant Application/IRA</a:t>
            </a:r>
          </a:p>
        </p:txBody>
      </p:sp>
      <p:grpSp>
        <p:nvGrpSpPr>
          <p:cNvPr id="6" name="Group 5">
            <a:extLst>
              <a:ext uri="{FF2B5EF4-FFF2-40B4-BE49-F238E27FC236}">
                <a16:creationId xmlns:a16="http://schemas.microsoft.com/office/drawing/2014/main" id="{92E7F5E1-0900-96A3-009B-2A535E66B665}"/>
              </a:ext>
            </a:extLst>
          </p:cNvPr>
          <p:cNvGrpSpPr/>
          <p:nvPr/>
        </p:nvGrpSpPr>
        <p:grpSpPr>
          <a:xfrm>
            <a:off x="9576772" y="2410863"/>
            <a:ext cx="288395" cy="201168"/>
            <a:chOff x="9247225" y="3801293"/>
            <a:chExt cx="196633" cy="137160"/>
          </a:xfrm>
        </p:grpSpPr>
        <p:sp>
          <p:nvSpPr>
            <p:cNvPr id="14" name="Isosceles Triangle 13">
              <a:extLst>
                <a:ext uri="{FF2B5EF4-FFF2-40B4-BE49-F238E27FC236}">
                  <a16:creationId xmlns:a16="http://schemas.microsoft.com/office/drawing/2014/main" id="{3CF56C6C-4A50-493C-D9DF-A1D791E7F09B}"/>
                </a:ext>
              </a:extLst>
            </p:cNvPr>
            <p:cNvSpPr/>
            <p:nvPr/>
          </p:nvSpPr>
          <p:spPr>
            <a:xfrm rot="2644445" flipH="1">
              <a:off x="9247225"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5" name="Isosceles Triangle 14">
              <a:extLst>
                <a:ext uri="{FF2B5EF4-FFF2-40B4-BE49-F238E27FC236}">
                  <a16:creationId xmlns:a16="http://schemas.microsoft.com/office/drawing/2014/main" id="{B90B9760-C10D-4AF4-B471-BBE2EAC505DF}"/>
                </a:ext>
              </a:extLst>
            </p:cNvPr>
            <p:cNvSpPr/>
            <p:nvPr/>
          </p:nvSpPr>
          <p:spPr>
            <a:xfrm rot="18955555">
              <a:off x="9306698" y="3801293"/>
              <a:ext cx="137160" cy="137160"/>
            </a:xfrm>
            <a:prstGeom prst="triangle">
              <a:avLst>
                <a:gd name="adj" fmla="val 100000"/>
              </a:avLst>
            </a:pr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spTree>
    <p:extLst>
      <p:ext uri="{BB962C8B-B14F-4D97-AF65-F5344CB8AC3E}">
        <p14:creationId xmlns:p14="http://schemas.microsoft.com/office/powerpoint/2010/main" val="2161664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GS">
      <a:dk1>
        <a:srgbClr val="003262"/>
      </a:dk1>
      <a:lt1>
        <a:srgbClr val="F2F2F2"/>
      </a:lt1>
      <a:dk2>
        <a:srgbClr val="003262"/>
      </a:dk2>
      <a:lt2>
        <a:srgbClr val="F2F2F2"/>
      </a:lt2>
      <a:accent1>
        <a:srgbClr val="FDB515"/>
      </a:accent1>
      <a:accent2>
        <a:srgbClr val="647795"/>
      </a:accent2>
      <a:accent3>
        <a:srgbClr val="003262"/>
      </a:accent3>
      <a:accent4>
        <a:srgbClr val="F8AC02"/>
      </a:accent4>
      <a:accent5>
        <a:srgbClr val="54647E"/>
      </a:accent5>
      <a:accent6>
        <a:srgbClr val="004182"/>
      </a:accent6>
      <a:hlink>
        <a:srgbClr val="0563C1"/>
      </a:hlink>
      <a:folHlink>
        <a:srgbClr val="FFD9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7702</TotalTime>
  <Words>1142</Words>
  <Application>Microsoft Office PowerPoint</Application>
  <PresentationFormat>Custom</PresentationFormat>
  <Paragraphs>226</Paragraphs>
  <Slides>10</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Articulate</vt:lpstr>
      <vt:lpstr>Articulate Extrabold</vt:lpstr>
      <vt:lpstr>Articulate Light</vt:lpstr>
      <vt:lpstr>Calibri</vt:lpstr>
      <vt:lpstr>Calibri Light</vt:lpstr>
      <vt:lpstr>Söhne</vt:lpstr>
      <vt:lpstr>Symbol</vt:lpstr>
      <vt:lpstr>Office Theme</vt:lpstr>
      <vt:lpstr>1_Office Theme</vt:lpstr>
      <vt:lpstr>THE  ADVANTAGE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POINTS OF INTERACTION WITH  / </vt:lpstr>
      <vt:lpstr>Why This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Pauline Carlson</dc:creator>
  <cp:lastModifiedBy>Pauline Carlson</cp:lastModifiedBy>
  <cp:revision>62</cp:revision>
  <dcterms:created xsi:type="dcterms:W3CDTF">2023-04-19T21:45:41Z</dcterms:created>
  <dcterms:modified xsi:type="dcterms:W3CDTF">2026-03-02T14:41:40Z</dcterms:modified>
</cp:coreProperties>
</file>